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7" r:id="rId3"/>
    <p:sldId id="258" r:id="rId4"/>
    <p:sldId id="286" r:id="rId5"/>
    <p:sldId id="260" r:id="rId6"/>
    <p:sldId id="261" r:id="rId7"/>
    <p:sldId id="262" r:id="rId8"/>
    <p:sldId id="264" r:id="rId9"/>
    <p:sldId id="266" r:id="rId10"/>
    <p:sldId id="278" r:id="rId11"/>
    <p:sldId id="283" r:id="rId12"/>
    <p:sldId id="285" r:id="rId13"/>
    <p:sldId id="284" r:id="rId14"/>
    <p:sldId id="268" r:id="rId15"/>
    <p:sldId id="272" r:id="rId16"/>
    <p:sldId id="282" r:id="rId17"/>
    <p:sldId id="274" r:id="rId18"/>
    <p:sldId id="279" r:id="rId19"/>
    <p:sldId id="291" r:id="rId20"/>
    <p:sldId id="289" r:id="rId21"/>
    <p:sldId id="263" r:id="rId22"/>
    <p:sldId id="287" r:id="rId23"/>
    <p:sldId id="288" r:id="rId24"/>
    <p:sldId id="290" r:id="rId25"/>
    <p:sldId id="293" r:id="rId26"/>
    <p:sldId id="276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7E227-90BC-4ECC-89DF-B527A3A7ED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C151A-E0DB-45EA-AC6E-79ED389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92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ビジネス・学校・筋肉</a:t>
            </a:r>
            <a:r>
              <a:rPr kumimoji="1" lang="ja-JP" altLang="en-US" dirty="0" err="1" smtClean="0"/>
              <a:t>ー</a:t>
            </a:r>
            <a:r>
              <a:rPr kumimoji="1" lang="ja-JP" altLang="en-US" dirty="0" smtClean="0"/>
              <a:t>ーー成長が衰退。　非対面授業　　</a:t>
            </a:r>
            <a:r>
              <a:rPr kumimoji="1" lang="en-US" altLang="ja-JP" dirty="0" smtClean="0"/>
              <a:t>2.0</a:t>
            </a: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0.2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151A-E0DB-45EA-AC6E-79ED38910CB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50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Peter</a:t>
            </a:r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Drucker</a:t>
            </a:r>
            <a:r>
              <a:rPr kumimoji="1" lang="en-US" altLang="ja-JP" baseline="0" dirty="0" smtClean="0"/>
              <a:t>   </a:t>
            </a:r>
            <a:r>
              <a:rPr kumimoji="1" lang="ja-JP" altLang="en-US" baseline="0" dirty="0" smtClean="0"/>
              <a:t>五橋　学院大キャンパス　　　立地→コンテンツ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151A-E0DB-45EA-AC6E-79ED38910CB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33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06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32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8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3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43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77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76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59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75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71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34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5DEEE-778F-4354-A39A-CF42C84B292A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07407-4555-45F4-AF27-2556029DE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25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64s.net/2279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709684"/>
            <a:ext cx="12192000" cy="605914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r>
              <a:rPr lang="ja-JP" altLang="en-US" sz="8800" dirty="0" smtClean="0"/>
              <a:t>「非対面授業の長所を</a:t>
            </a:r>
            <a:r>
              <a:rPr lang="en-US" altLang="ja-JP" sz="8800" u="sng" dirty="0" smtClean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MAX</a:t>
            </a:r>
            <a:r>
              <a:rPr lang="ja-JP" altLang="en-US" sz="8800" dirty="0" smtClean="0"/>
              <a:t>に活用！」</a:t>
            </a:r>
            <a:r>
              <a:rPr lang="ja-JP" altLang="en-US" sz="7000" b="1" dirty="0">
                <a:solidFill>
                  <a:srgbClr val="FF0000"/>
                </a:solidFill>
              </a:rPr>
              <a:t/>
            </a:r>
            <a:br>
              <a:rPr lang="ja-JP" altLang="en-US" sz="7000" b="1" dirty="0">
                <a:solidFill>
                  <a:srgbClr val="FF0000"/>
                </a:solidFill>
              </a:rPr>
            </a:br>
            <a:r>
              <a:rPr lang="en-US" altLang="ja-JP" sz="7000" b="1" dirty="0" smtClean="0">
                <a:solidFill>
                  <a:srgbClr val="FF0000"/>
                </a:solidFill>
              </a:rPr>
              <a:t/>
            </a:r>
            <a:br>
              <a:rPr lang="en-US" altLang="ja-JP" sz="7000" b="1" dirty="0" smtClean="0">
                <a:solidFill>
                  <a:srgbClr val="FF0000"/>
                </a:solidFill>
              </a:rPr>
            </a:br>
            <a:r>
              <a:rPr lang="ja-JP" altLang="en-US" sz="4800" b="1" dirty="0" smtClean="0">
                <a:solidFill>
                  <a:srgbClr val="FF0000"/>
                </a:solidFill>
              </a:rPr>
              <a:t>～学生間の対談の質と量を向上させる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/>
            </a:r>
            <a:br>
              <a:rPr lang="en-US" altLang="ja-JP" sz="4800" b="1" dirty="0" smtClean="0">
                <a:solidFill>
                  <a:srgbClr val="FF0000"/>
                </a:solidFill>
              </a:rPr>
            </a:br>
            <a:r>
              <a:rPr lang="ja-JP" altLang="en-US" sz="4800" b="1" dirty="0" smtClean="0">
                <a:solidFill>
                  <a:srgbClr val="FF0000"/>
                </a:solidFill>
              </a:rPr>
              <a:t>ブレイクアウト・セッションの使い方～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尚絅学院大学（しょうけい）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3600" dirty="0" smtClean="0"/>
              <a:t>総合人間科学群：サム　マーチー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14818" y="2728582"/>
            <a:ext cx="9144000" cy="1655762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01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251953"/>
            <a:ext cx="12192000" cy="601169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Breakout Session</a:t>
            </a:r>
            <a:r>
              <a:rPr lang="ja-JP" altLang="en-US" dirty="0" smtClean="0"/>
              <a:t>（以降　「</a:t>
            </a:r>
            <a:r>
              <a:rPr lang="en-US" altLang="ja-JP" dirty="0" smtClean="0"/>
              <a:t>BOS</a:t>
            </a:r>
            <a:r>
              <a:rPr lang="ja-JP" altLang="en-US" dirty="0" smtClean="0"/>
              <a:t>」）の導入によって、</a:t>
            </a:r>
            <a:r>
              <a:rPr lang="en-US" altLang="ja-JP" dirty="0" smtClean="0"/>
              <a:t>10</a:t>
            </a:r>
            <a:r>
              <a:rPr lang="ja-JP" altLang="en-US" dirty="0" smtClean="0"/>
              <a:t>項目以上で、授業に活気が戻った。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そのうちの一つをシェアします。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011694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77" y="99199"/>
            <a:ext cx="5293216" cy="6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011694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48" y="598264"/>
            <a:ext cx="4728767" cy="5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011694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8" y="397565"/>
            <a:ext cx="11255195" cy="4407374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5446643" y="1643269"/>
            <a:ext cx="649357" cy="43732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6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58223" y="3652870"/>
            <a:ext cx="9144000" cy="1655762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266" y="4309343"/>
            <a:ext cx="1603339" cy="238758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44" y="4382570"/>
            <a:ext cx="2436631" cy="2436631"/>
          </a:xfrm>
          <a:prstGeom prst="rect">
            <a:avLst/>
          </a:prstGeom>
        </p:spPr>
      </p:pic>
      <p:pic>
        <p:nvPicPr>
          <p:cNvPr id="3078" name="Picture 6" descr="商用無料】学生服の男子中学生・高校生のイラスト素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63" y="1900902"/>
            <a:ext cx="3078649" cy="307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四方向矢印 11"/>
          <p:cNvSpPr/>
          <p:nvPr/>
        </p:nvSpPr>
        <p:spPr>
          <a:xfrm>
            <a:off x="3163567" y="2802997"/>
            <a:ext cx="4885729" cy="167775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 descr="学生（女子）のイラスト | 無料のフリー素材 イラストエイ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8" y="1775535"/>
            <a:ext cx="2164163" cy="29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夏服の学生イラスト/ガッツポーズの女の子｜夏服の学生｜学校｜素材のプチッ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13" y="191744"/>
            <a:ext cx="1341682" cy="256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左右矢印 13"/>
          <p:cNvSpPr/>
          <p:nvPr/>
        </p:nvSpPr>
        <p:spPr>
          <a:xfrm rot="19438704">
            <a:off x="6448449" y="5350171"/>
            <a:ext cx="2099256" cy="4872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右矢印 18"/>
          <p:cNvSpPr/>
          <p:nvPr/>
        </p:nvSpPr>
        <p:spPr>
          <a:xfrm rot="2528210">
            <a:off x="2613331" y="5125077"/>
            <a:ext cx="2494711" cy="4872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右矢印 19"/>
          <p:cNvSpPr/>
          <p:nvPr/>
        </p:nvSpPr>
        <p:spPr>
          <a:xfrm rot="19438704">
            <a:off x="2806283" y="1469547"/>
            <a:ext cx="2099256" cy="4872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左右矢印 20"/>
          <p:cNvSpPr/>
          <p:nvPr/>
        </p:nvSpPr>
        <p:spPr>
          <a:xfrm rot="2189894">
            <a:off x="6224868" y="1613226"/>
            <a:ext cx="2099256" cy="4872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31984" y="1067428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「何</a:t>
            </a:r>
            <a:r>
              <a:rPr lang="ja-JP" altLang="en-US" b="1" dirty="0" smtClean="0"/>
              <a:t>でここで「</a:t>
            </a:r>
            <a:r>
              <a:rPr lang="en-US" altLang="ja-JP" b="1" dirty="0" smtClean="0"/>
              <a:t>Fancy</a:t>
            </a:r>
            <a:r>
              <a:rPr lang="ja-JP" altLang="en-US" b="1" dirty="0" smtClean="0"/>
              <a:t>」が出て</a:t>
            </a:r>
            <a:endParaRPr lang="en-US" altLang="ja-JP" b="1" dirty="0" smtClean="0"/>
          </a:p>
          <a:p>
            <a:r>
              <a:rPr lang="ja-JP" altLang="en-US" b="1" dirty="0" smtClean="0"/>
              <a:t>くるの</a:t>
            </a:r>
            <a:r>
              <a:rPr kumimoji="1" lang="ja-JP" altLang="en-US" b="1" dirty="0" smtClean="0"/>
              <a:t>？主語の後に名詞？」</a:t>
            </a:r>
            <a:endParaRPr kumimoji="1" lang="ja-JP" altLang="en-US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1056067" y="5099279"/>
            <a:ext cx="4860881" cy="1199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　「そっか？なるほど！</a:t>
            </a:r>
            <a:endParaRPr lang="en-US" altLang="ja-JP" b="1" dirty="0" smtClean="0"/>
          </a:p>
          <a:p>
            <a:r>
              <a:rPr lang="ja-JP" altLang="en-US" b="1" dirty="0" smtClean="0"/>
              <a:t>すごいね、あなた！」</a:t>
            </a:r>
            <a:endParaRPr lang="en-US" altLang="ja-JP" b="1" dirty="0" smtClean="0"/>
          </a:p>
          <a:p>
            <a:r>
              <a:rPr lang="ja-JP" altLang="en-US" b="1" dirty="0" smtClean="0"/>
              <a:t>（今度カフェで一緒</a:t>
            </a:r>
            <a:endParaRPr lang="en-US" altLang="ja-JP" b="1" dirty="0" smtClean="0"/>
          </a:p>
          <a:p>
            <a:r>
              <a:rPr lang="ja-JP" altLang="en-US" b="1" dirty="0" smtClean="0"/>
              <a:t>に多読しませんか？）」</a:t>
            </a:r>
            <a:endParaRPr lang="ja-JP" altLang="en-US" b="1" dirty="0"/>
          </a:p>
        </p:txBody>
      </p:sp>
      <p:sp>
        <p:nvSpPr>
          <p:cNvPr id="25" name="雲形吹き出し 24"/>
          <p:cNvSpPr/>
          <p:nvPr/>
        </p:nvSpPr>
        <p:spPr>
          <a:xfrm>
            <a:off x="8514742" y="563860"/>
            <a:ext cx="3912197" cy="1475351"/>
          </a:xfrm>
          <a:prstGeom prst="cloudCallout">
            <a:avLst>
              <a:gd name="adj1" fmla="val -30676"/>
              <a:gd name="adj2" fmla="val 6838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吹き出し 25"/>
          <p:cNvSpPr/>
          <p:nvPr/>
        </p:nvSpPr>
        <p:spPr>
          <a:xfrm>
            <a:off x="973742" y="4979551"/>
            <a:ext cx="2569744" cy="1428544"/>
          </a:xfrm>
          <a:prstGeom prst="wedgeRectCallout">
            <a:avLst>
              <a:gd name="adj1" fmla="val 120122"/>
              <a:gd name="adj2" fmla="val -111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吹き出し 27"/>
          <p:cNvSpPr/>
          <p:nvPr/>
        </p:nvSpPr>
        <p:spPr>
          <a:xfrm>
            <a:off x="6441369" y="119600"/>
            <a:ext cx="2218943" cy="1145533"/>
          </a:xfrm>
          <a:prstGeom prst="wedgeRoundRectCallout">
            <a:avLst>
              <a:gd name="adj1" fmla="val -79113"/>
              <a:gd name="adj2" fmla="val 540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3679" y="270819"/>
            <a:ext cx="3116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「通常、「</a:t>
            </a:r>
            <a:r>
              <a:rPr lang="en-US" altLang="ja-JP" b="1" dirty="0" smtClean="0"/>
              <a:t>Fancy</a:t>
            </a:r>
            <a:r>
              <a:rPr lang="ja-JP" altLang="en-US" b="1" dirty="0" smtClean="0"/>
              <a:t>」は名詞だけど、ここでは動詞として使われてる。話の流れから行くと、「</a:t>
            </a:r>
            <a:r>
              <a:rPr lang="en-US" altLang="ja-JP" b="1" dirty="0" smtClean="0"/>
              <a:t>I</a:t>
            </a:r>
            <a:r>
              <a:rPr lang="ja-JP" altLang="en-US" b="1" dirty="0" smtClean="0"/>
              <a:t> </a:t>
            </a:r>
            <a:r>
              <a:rPr lang="en-US" altLang="ja-JP" b="1" dirty="0"/>
              <a:t>f</a:t>
            </a:r>
            <a:r>
              <a:rPr lang="en-US" altLang="ja-JP" b="1" dirty="0" smtClean="0"/>
              <a:t>ancy</a:t>
            </a:r>
            <a:r>
              <a:rPr lang="ja-JP" altLang="en-US" b="1" dirty="0" smtClean="0"/>
              <a:t>」は「欲しい」という意味じゃない</a:t>
            </a:r>
            <a:r>
              <a:rPr lang="ja-JP" altLang="en-US" b="1" dirty="0"/>
              <a:t>？</a:t>
            </a:r>
            <a:r>
              <a:rPr lang="ja-JP" altLang="en-US" b="1" dirty="0" smtClean="0"/>
              <a:t>！」</a:t>
            </a:r>
            <a:endParaRPr kumimoji="1" lang="ja-JP" altLang="en-US" b="1" dirty="0"/>
          </a:p>
        </p:txBody>
      </p:sp>
      <p:pic>
        <p:nvPicPr>
          <p:cNvPr id="34" name="Picture 2" descr="画像 : 【閲覧注意】アイスを食べた猫 今までのかわいさがどこかにイッテしまうんだが・・・ - NAVER まと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647" y="5885644"/>
            <a:ext cx="625164" cy="81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角丸四角形吹き出し 21"/>
          <p:cNvSpPr/>
          <p:nvPr/>
        </p:nvSpPr>
        <p:spPr>
          <a:xfrm>
            <a:off x="32510" y="240424"/>
            <a:ext cx="3528812" cy="1521417"/>
          </a:xfrm>
          <a:prstGeom prst="wedgeRoundRectCallout">
            <a:avLst>
              <a:gd name="adj1" fmla="val 18453"/>
              <a:gd name="adj2" fmla="val 816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06862" y="270819"/>
            <a:ext cx="1883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（私も思ったわ！</a:t>
            </a:r>
            <a:endParaRPr lang="en-US" altLang="ja-JP" dirty="0" smtClean="0"/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by the way </a:t>
            </a:r>
            <a:r>
              <a:rPr lang="ja-JP" altLang="en-US" dirty="0" smtClean="0"/>
              <a:t>彼、素敵！）</a:t>
            </a:r>
            <a:r>
              <a:rPr kumimoji="1" lang="ja-JP" altLang="en-US" dirty="0" smtClean="0"/>
              <a:t>、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42065" y="3734594"/>
            <a:ext cx="2261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非対面授業の</a:t>
            </a:r>
            <a:r>
              <a:rPr kumimoji="1" lang="en-US" altLang="ja-JP" dirty="0" smtClean="0"/>
              <a:t>Breakout Session</a:t>
            </a:r>
            <a:r>
              <a:rPr kumimoji="1" lang="ja-JP" altLang="en-US" dirty="0" smtClean="0"/>
              <a:t>では、先生の</a:t>
            </a:r>
            <a:r>
              <a:rPr kumimoji="1" lang="ja-JP" altLang="en-US" b="1" u="sng" dirty="0" smtClean="0"/>
              <a:t>物理的存在感</a:t>
            </a:r>
            <a:r>
              <a:rPr kumimoji="1" lang="ja-JP" altLang="en-US" dirty="0" smtClean="0"/>
              <a:t>が低い。</a:t>
            </a:r>
            <a:endParaRPr kumimoji="1" lang="en-US" altLang="ja-JP" dirty="0" smtClean="0"/>
          </a:p>
          <a:p>
            <a:r>
              <a:rPr lang="ja-JP" altLang="en-US" dirty="0" smtClean="0"/>
              <a:t>→しかし、セッション参加者の話はしっかり聞こえる！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3288" y="2110438"/>
            <a:ext cx="2307761" cy="1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5154" y="932696"/>
            <a:ext cx="10826839" cy="556469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→「この言葉はこの意味か！！！そっか。なるほど！」をリアルタイムで仲間と体験できる。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7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756840"/>
            <a:ext cx="12192000" cy="420495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>
                <a:ln>
                  <a:solidFill>
                    <a:srgbClr val="FFC000"/>
                  </a:solidFill>
                </a:ln>
              </a:rPr>
              <a:t/>
            </a:r>
            <a:br>
              <a:rPr lang="ja-JP" altLang="en-US" dirty="0">
                <a:ln>
                  <a:solidFill>
                    <a:srgbClr val="FFC000"/>
                  </a:solidFill>
                </a:ln>
              </a:rPr>
            </a:br>
            <a:r>
              <a:rPr lang="ja-JP" altLang="en-US" dirty="0"/>
              <a:t>　　　　　　　　　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IT</a:t>
            </a:r>
            <a:r>
              <a:rPr lang="ja-JP" altLang="en-US" dirty="0"/>
              <a:t>活用術は授業の</a:t>
            </a:r>
            <a:r>
              <a:rPr lang="ja-JP" altLang="en-US" dirty="0" smtClean="0"/>
              <a:t>質（と授業外の学び）を大きく左右</a:t>
            </a:r>
            <a:r>
              <a:rPr lang="ja-JP" altLang="en-US" dirty="0"/>
              <a:t>する。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95535" y="2859316"/>
            <a:ext cx="1120930" cy="416147"/>
          </a:xfrm>
          <a:custGeom>
            <a:avLst/>
            <a:gdLst>
              <a:gd name="connsiteX0" fmla="*/ 0 w 2408349"/>
              <a:gd name="connsiteY0" fmla="*/ 141667 h 376927"/>
              <a:gd name="connsiteX1" fmla="*/ 154546 w 2408349"/>
              <a:gd name="connsiteY1" fmla="*/ 180304 h 376927"/>
              <a:gd name="connsiteX2" fmla="*/ 193183 w 2408349"/>
              <a:gd name="connsiteY2" fmla="*/ 206062 h 376927"/>
              <a:gd name="connsiteX3" fmla="*/ 296214 w 2408349"/>
              <a:gd name="connsiteY3" fmla="*/ 218940 h 376927"/>
              <a:gd name="connsiteX4" fmla="*/ 759853 w 2408349"/>
              <a:gd name="connsiteY4" fmla="*/ 244698 h 376927"/>
              <a:gd name="connsiteX5" fmla="*/ 837127 w 2408349"/>
              <a:gd name="connsiteY5" fmla="*/ 270456 h 376927"/>
              <a:gd name="connsiteX6" fmla="*/ 914400 w 2408349"/>
              <a:gd name="connsiteY6" fmla="*/ 334850 h 376927"/>
              <a:gd name="connsiteX7" fmla="*/ 978794 w 2408349"/>
              <a:gd name="connsiteY7" fmla="*/ 321971 h 376927"/>
              <a:gd name="connsiteX8" fmla="*/ 1056068 w 2408349"/>
              <a:gd name="connsiteY8" fmla="*/ 270456 h 376927"/>
              <a:gd name="connsiteX9" fmla="*/ 1094704 w 2408349"/>
              <a:gd name="connsiteY9" fmla="*/ 244698 h 376927"/>
              <a:gd name="connsiteX10" fmla="*/ 1133341 w 2408349"/>
              <a:gd name="connsiteY10" fmla="*/ 218940 h 376927"/>
              <a:gd name="connsiteX11" fmla="*/ 1210614 w 2408349"/>
              <a:gd name="connsiteY11" fmla="*/ 231819 h 376927"/>
              <a:gd name="connsiteX12" fmla="*/ 1455313 w 2408349"/>
              <a:gd name="connsiteY12" fmla="*/ 206062 h 376927"/>
              <a:gd name="connsiteX13" fmla="*/ 2086377 w 2408349"/>
              <a:gd name="connsiteY13" fmla="*/ 206062 h 376927"/>
              <a:gd name="connsiteX14" fmla="*/ 2150772 w 2408349"/>
              <a:gd name="connsiteY14" fmla="*/ 193183 h 376927"/>
              <a:gd name="connsiteX15" fmla="*/ 2189408 w 2408349"/>
              <a:gd name="connsiteY15" fmla="*/ 180304 h 376927"/>
              <a:gd name="connsiteX16" fmla="*/ 2292439 w 2408349"/>
              <a:gd name="connsiteY16" fmla="*/ 115909 h 376927"/>
              <a:gd name="connsiteX17" fmla="*/ 2331076 w 2408349"/>
              <a:gd name="connsiteY17" fmla="*/ 103031 h 376927"/>
              <a:gd name="connsiteX18" fmla="*/ 2369713 w 2408349"/>
              <a:gd name="connsiteY18" fmla="*/ 64394 h 376927"/>
              <a:gd name="connsiteX19" fmla="*/ 2408349 w 2408349"/>
              <a:gd name="connsiteY19" fmla="*/ 51515 h 376927"/>
              <a:gd name="connsiteX20" fmla="*/ 2369713 w 2408349"/>
              <a:gd name="connsiteY20" fmla="*/ 25757 h 376927"/>
              <a:gd name="connsiteX21" fmla="*/ 2343955 w 2408349"/>
              <a:gd name="connsiteY21" fmla="*/ 0 h 3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8349" h="376927">
                <a:moveTo>
                  <a:pt x="0" y="141667"/>
                </a:moveTo>
                <a:cubicBezTo>
                  <a:pt x="38625" y="148105"/>
                  <a:pt x="120530" y="157627"/>
                  <a:pt x="154546" y="180304"/>
                </a:cubicBezTo>
                <a:cubicBezTo>
                  <a:pt x="167425" y="188890"/>
                  <a:pt x="178250" y="201989"/>
                  <a:pt x="193183" y="206062"/>
                </a:cubicBezTo>
                <a:cubicBezTo>
                  <a:pt x="226574" y="215169"/>
                  <a:pt x="261815" y="215118"/>
                  <a:pt x="296214" y="218940"/>
                </a:cubicBezTo>
                <a:cubicBezTo>
                  <a:pt x="499464" y="241523"/>
                  <a:pt x="476866" y="233814"/>
                  <a:pt x="759853" y="244698"/>
                </a:cubicBezTo>
                <a:cubicBezTo>
                  <a:pt x="785611" y="253284"/>
                  <a:pt x="817928" y="251257"/>
                  <a:pt x="837127" y="270456"/>
                </a:cubicBezTo>
                <a:cubicBezTo>
                  <a:pt x="886708" y="320038"/>
                  <a:pt x="860608" y="298990"/>
                  <a:pt x="914400" y="334850"/>
                </a:cubicBezTo>
                <a:cubicBezTo>
                  <a:pt x="891731" y="402856"/>
                  <a:pt x="890226" y="381016"/>
                  <a:pt x="978794" y="321971"/>
                </a:cubicBezTo>
                <a:lnTo>
                  <a:pt x="1056068" y="270456"/>
                </a:lnTo>
                <a:lnTo>
                  <a:pt x="1094704" y="244698"/>
                </a:lnTo>
                <a:lnTo>
                  <a:pt x="1133341" y="218940"/>
                </a:lnTo>
                <a:cubicBezTo>
                  <a:pt x="1159099" y="223233"/>
                  <a:pt x="1184501" y="231819"/>
                  <a:pt x="1210614" y="231819"/>
                </a:cubicBezTo>
                <a:cubicBezTo>
                  <a:pt x="1365228" y="231819"/>
                  <a:pt x="1356608" y="230736"/>
                  <a:pt x="1455313" y="206062"/>
                </a:cubicBezTo>
                <a:cubicBezTo>
                  <a:pt x="1789257" y="214206"/>
                  <a:pt x="1853598" y="241873"/>
                  <a:pt x="2086377" y="206062"/>
                </a:cubicBezTo>
                <a:cubicBezTo>
                  <a:pt x="2108013" y="202734"/>
                  <a:pt x="2129536" y="198492"/>
                  <a:pt x="2150772" y="193183"/>
                </a:cubicBezTo>
                <a:cubicBezTo>
                  <a:pt x="2163942" y="189890"/>
                  <a:pt x="2176529" y="184597"/>
                  <a:pt x="2189408" y="180304"/>
                </a:cubicBezTo>
                <a:cubicBezTo>
                  <a:pt x="2230226" y="119077"/>
                  <a:pt x="2200482" y="146561"/>
                  <a:pt x="2292439" y="115909"/>
                </a:cubicBezTo>
                <a:lnTo>
                  <a:pt x="2331076" y="103031"/>
                </a:lnTo>
                <a:cubicBezTo>
                  <a:pt x="2343955" y="90152"/>
                  <a:pt x="2354558" y="74497"/>
                  <a:pt x="2369713" y="64394"/>
                </a:cubicBezTo>
                <a:cubicBezTo>
                  <a:pt x="2381008" y="56864"/>
                  <a:pt x="2408349" y="65090"/>
                  <a:pt x="2408349" y="51515"/>
                </a:cubicBezTo>
                <a:cubicBezTo>
                  <a:pt x="2408349" y="36037"/>
                  <a:pt x="2381800" y="35426"/>
                  <a:pt x="2369713" y="25757"/>
                </a:cubicBezTo>
                <a:cubicBezTo>
                  <a:pt x="2360232" y="18172"/>
                  <a:pt x="2352541" y="8586"/>
                  <a:pt x="234395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674650"/>
            <a:ext cx="14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dirty="0">
                <a:ln>
                  <a:solidFill>
                    <a:srgbClr val="FFC000"/>
                  </a:solidFill>
                </a:ln>
              </a:rPr>
              <a:t>先生の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23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478" y="2251953"/>
            <a:ext cx="12192000" cy="601169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課題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①クラスの全体像が見にくい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→</a:t>
            </a:r>
            <a:r>
              <a:rPr lang="en-US" altLang="ja-JP" dirty="0" smtClean="0"/>
              <a:t>BOS</a:t>
            </a:r>
            <a:r>
              <a:rPr lang="ja-JP" altLang="en-US" dirty="0" smtClean="0"/>
              <a:t>の終了タイミングが掴みにくい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→</a:t>
            </a:r>
            <a:r>
              <a:rPr lang="ja-JP" altLang="en-US" dirty="0" smtClean="0"/>
              <a:t>談話にエンジンがかからないグループ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の発見に時間がかかる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→</a:t>
            </a:r>
            <a:r>
              <a:rPr lang="en-US" altLang="ja-JP" dirty="0" smtClean="0"/>
              <a:t>BOS</a:t>
            </a:r>
            <a:r>
              <a:rPr lang="ja-JP" altLang="en-US" dirty="0" smtClean="0"/>
              <a:t>際中に沈黙があると、集団で深く考えているのか、ただだれも何も話していないのかが、分かりづらい。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04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8790" y="1235608"/>
            <a:ext cx="12192000" cy="6011694"/>
          </a:xfrm>
        </p:spPr>
        <p:txBody>
          <a:bodyPr>
            <a:normAutofit/>
          </a:bodyPr>
          <a:lstStyle/>
          <a:p>
            <a:pPr algn="l"/>
            <a:r>
              <a:rPr lang="en-US" altLang="ja-JP" sz="7000" dirty="0" smtClean="0"/>
              <a:t/>
            </a:r>
            <a:br>
              <a:rPr lang="en-US" altLang="ja-JP" sz="7000" dirty="0" smtClean="0"/>
            </a:br>
            <a:r>
              <a:rPr lang="en-US" altLang="ja-JP" sz="7000" dirty="0" smtClean="0"/>
              <a:t/>
            </a:r>
            <a:br>
              <a:rPr lang="en-US" altLang="ja-JP" sz="7000" dirty="0" smtClean="0"/>
            </a:br>
            <a:endParaRPr kumimoji="1" lang="ja-JP" altLang="en-US" sz="7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837" y="129746"/>
            <a:ext cx="3895859" cy="6728254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4546242" y="2952481"/>
            <a:ext cx="3348507" cy="827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81850" y="3733623"/>
            <a:ext cx="2429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/>
              <a:t>3</a:t>
            </a:r>
            <a:r>
              <a:rPr lang="ja-JP" altLang="en-US" sz="3000" dirty="0" smtClean="0"/>
              <a:t>段階の改善を重ねた結果</a:t>
            </a:r>
            <a:endParaRPr kumimoji="1" lang="ja-JP" altLang="en-US" sz="3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063974"/>
            <a:ext cx="10966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FF0000"/>
                </a:solidFill>
              </a:rPr>
              <a:t>即実践可能な継続改善の積み重ね≧</a:t>
            </a:r>
            <a:endParaRPr lang="en-US" altLang="ja-JP" sz="4000" b="1" dirty="0" smtClean="0">
              <a:solidFill>
                <a:srgbClr val="FF0000"/>
              </a:solidFill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</a:rPr>
              <a:t>大量のプラニングと時間を要する大胆改革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44" y="1391507"/>
            <a:ext cx="4341503" cy="33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253" y="129366"/>
            <a:ext cx="4751001" cy="64761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864823" y="464024"/>
            <a:ext cx="5152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教材は可能な限り</a:t>
            </a:r>
            <a:r>
              <a:rPr lang="ja-JP" altLang="en-US" dirty="0" smtClean="0"/>
              <a:t>自作で！</a:t>
            </a:r>
            <a:endParaRPr lang="en-US" altLang="ja-JP" dirty="0" smtClean="0"/>
          </a:p>
          <a:p>
            <a:r>
              <a:rPr kumimoji="1" lang="ja-JP" altLang="en-US" dirty="0" smtClean="0"/>
              <a:t>→個々の生徒が好みに合わせて教材を作る</a:t>
            </a:r>
            <a:endParaRPr kumimoji="1" lang="en-US" altLang="ja-JP" dirty="0" smtClean="0"/>
          </a:p>
          <a:p>
            <a:r>
              <a:rPr lang="ja-JP" altLang="en-US" dirty="0" smtClean="0"/>
              <a:t>→作り方の</a:t>
            </a:r>
            <a:r>
              <a:rPr lang="en-US" altLang="ja-JP" dirty="0" smtClean="0"/>
              <a:t>instruction</a:t>
            </a:r>
            <a:r>
              <a:rPr lang="ja-JP" altLang="en-US" dirty="0" smtClean="0"/>
              <a:t>そのものがリスニングの実践</a:t>
            </a:r>
            <a:endParaRPr lang="en-US" altLang="ja-JP" dirty="0"/>
          </a:p>
          <a:p>
            <a:r>
              <a:rPr lang="ja-JP" altLang="en-US" dirty="0" smtClean="0"/>
              <a:t>→必要無い画一化防止への貢献</a:t>
            </a:r>
            <a:endParaRPr lang="en-US" altLang="ja-JP" dirty="0"/>
          </a:p>
          <a:p>
            <a:r>
              <a:rPr lang="ja-JP" altLang="en-US" dirty="0" smtClean="0"/>
              <a:t>→正解・不正解がないから気軽に作れる。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7705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52400" y="846306"/>
            <a:ext cx="12192000" cy="601169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6600" dirty="0"/>
              <a:t/>
            </a:r>
            <a:br>
              <a:rPr lang="ja-JP" altLang="en-US" sz="6600" dirty="0"/>
            </a:br>
            <a:r>
              <a:rPr lang="en-US" altLang="ja-JP" sz="7000" dirty="0" smtClean="0"/>
              <a:t/>
            </a:r>
            <a:br>
              <a:rPr lang="en-US" altLang="ja-JP" sz="7000" dirty="0" smtClean="0"/>
            </a:br>
            <a:r>
              <a:rPr lang="ja-JP" altLang="en-US" sz="7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非対面授業の</a:t>
            </a:r>
            <a:r>
              <a:rPr lang="en-US" altLang="ja-JP" sz="7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つの</a:t>
            </a:r>
            <a:r>
              <a:rPr lang="ja-JP" altLang="en-US" sz="7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特徴</a:t>
            </a:r>
            <a:r>
              <a:rPr lang="en-US" altLang="ja-JP" sz="7000" dirty="0" smtClean="0"/>
              <a:t/>
            </a:r>
            <a:br>
              <a:rPr lang="en-US" altLang="ja-JP" sz="7000" dirty="0" smtClean="0"/>
            </a:br>
            <a:r>
              <a:rPr lang="en-US" altLang="ja-JP" sz="7000" dirty="0" smtClean="0"/>
              <a:t/>
            </a:r>
            <a:br>
              <a:rPr lang="en-US" altLang="ja-JP" sz="7000" dirty="0" smtClean="0"/>
            </a:br>
            <a:r>
              <a:rPr lang="ja-JP" altLang="en-US" sz="7000" dirty="0" smtClean="0"/>
              <a:t>①建物の立地条件の優位性・劣位性が無意味化</a:t>
            </a:r>
            <a:r>
              <a:rPr lang="en-US" altLang="ja-JP" sz="7000" dirty="0" smtClean="0"/>
              <a:t/>
            </a:r>
            <a:br>
              <a:rPr lang="en-US" altLang="ja-JP" sz="7000" dirty="0" smtClean="0"/>
            </a:br>
            <a:r>
              <a:rPr lang="en-US" altLang="ja-JP" sz="7000" dirty="0" smtClean="0"/>
              <a:t/>
            </a:r>
            <a:br>
              <a:rPr lang="en-US" altLang="ja-JP" sz="7000" dirty="0" smtClean="0"/>
            </a:br>
            <a:r>
              <a:rPr lang="ja-JP" altLang="en-US" sz="7000" dirty="0" smtClean="0"/>
              <a:t>②先生自身の</a:t>
            </a:r>
            <a:r>
              <a:rPr lang="en-US" altLang="ja-JP" sz="7000" dirty="0" smtClean="0"/>
              <a:t>IT</a:t>
            </a:r>
            <a:r>
              <a:rPr lang="ja-JP" altLang="en-US" sz="7000" dirty="0" smtClean="0"/>
              <a:t>活活用術が授業の</a:t>
            </a:r>
            <a:r>
              <a:rPr lang="en-US" altLang="ja-JP" sz="7000" dirty="0" smtClean="0"/>
              <a:t/>
            </a:r>
            <a:br>
              <a:rPr lang="en-US" altLang="ja-JP" sz="7000" dirty="0" smtClean="0"/>
            </a:br>
            <a:r>
              <a:rPr lang="ja-JP" altLang="en-US" sz="7000" dirty="0" smtClean="0"/>
              <a:t>質・進行を前より大きく左右する</a:t>
            </a:r>
            <a:endParaRPr kumimoji="1" lang="ja-JP" altLang="en-US" sz="7000" dirty="0"/>
          </a:p>
        </p:txBody>
      </p:sp>
      <p:sp>
        <p:nvSpPr>
          <p:cNvPr id="5" name="フリーフォーム 4"/>
          <p:cNvSpPr/>
          <p:nvPr/>
        </p:nvSpPr>
        <p:spPr>
          <a:xfrm>
            <a:off x="4982753" y="528240"/>
            <a:ext cx="1365161" cy="376927"/>
          </a:xfrm>
          <a:custGeom>
            <a:avLst/>
            <a:gdLst>
              <a:gd name="connsiteX0" fmla="*/ 0 w 2408349"/>
              <a:gd name="connsiteY0" fmla="*/ 141667 h 376927"/>
              <a:gd name="connsiteX1" fmla="*/ 154546 w 2408349"/>
              <a:gd name="connsiteY1" fmla="*/ 180304 h 376927"/>
              <a:gd name="connsiteX2" fmla="*/ 193183 w 2408349"/>
              <a:gd name="connsiteY2" fmla="*/ 206062 h 376927"/>
              <a:gd name="connsiteX3" fmla="*/ 296214 w 2408349"/>
              <a:gd name="connsiteY3" fmla="*/ 218940 h 376927"/>
              <a:gd name="connsiteX4" fmla="*/ 759853 w 2408349"/>
              <a:gd name="connsiteY4" fmla="*/ 244698 h 376927"/>
              <a:gd name="connsiteX5" fmla="*/ 837127 w 2408349"/>
              <a:gd name="connsiteY5" fmla="*/ 270456 h 376927"/>
              <a:gd name="connsiteX6" fmla="*/ 914400 w 2408349"/>
              <a:gd name="connsiteY6" fmla="*/ 334850 h 376927"/>
              <a:gd name="connsiteX7" fmla="*/ 978794 w 2408349"/>
              <a:gd name="connsiteY7" fmla="*/ 321971 h 376927"/>
              <a:gd name="connsiteX8" fmla="*/ 1056068 w 2408349"/>
              <a:gd name="connsiteY8" fmla="*/ 270456 h 376927"/>
              <a:gd name="connsiteX9" fmla="*/ 1094704 w 2408349"/>
              <a:gd name="connsiteY9" fmla="*/ 244698 h 376927"/>
              <a:gd name="connsiteX10" fmla="*/ 1133341 w 2408349"/>
              <a:gd name="connsiteY10" fmla="*/ 218940 h 376927"/>
              <a:gd name="connsiteX11" fmla="*/ 1210614 w 2408349"/>
              <a:gd name="connsiteY11" fmla="*/ 231819 h 376927"/>
              <a:gd name="connsiteX12" fmla="*/ 1455313 w 2408349"/>
              <a:gd name="connsiteY12" fmla="*/ 206062 h 376927"/>
              <a:gd name="connsiteX13" fmla="*/ 2086377 w 2408349"/>
              <a:gd name="connsiteY13" fmla="*/ 206062 h 376927"/>
              <a:gd name="connsiteX14" fmla="*/ 2150772 w 2408349"/>
              <a:gd name="connsiteY14" fmla="*/ 193183 h 376927"/>
              <a:gd name="connsiteX15" fmla="*/ 2189408 w 2408349"/>
              <a:gd name="connsiteY15" fmla="*/ 180304 h 376927"/>
              <a:gd name="connsiteX16" fmla="*/ 2292439 w 2408349"/>
              <a:gd name="connsiteY16" fmla="*/ 115909 h 376927"/>
              <a:gd name="connsiteX17" fmla="*/ 2331076 w 2408349"/>
              <a:gd name="connsiteY17" fmla="*/ 103031 h 376927"/>
              <a:gd name="connsiteX18" fmla="*/ 2369713 w 2408349"/>
              <a:gd name="connsiteY18" fmla="*/ 64394 h 376927"/>
              <a:gd name="connsiteX19" fmla="*/ 2408349 w 2408349"/>
              <a:gd name="connsiteY19" fmla="*/ 51515 h 376927"/>
              <a:gd name="connsiteX20" fmla="*/ 2369713 w 2408349"/>
              <a:gd name="connsiteY20" fmla="*/ 25757 h 376927"/>
              <a:gd name="connsiteX21" fmla="*/ 2343955 w 2408349"/>
              <a:gd name="connsiteY21" fmla="*/ 0 h 3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8349" h="376927">
                <a:moveTo>
                  <a:pt x="0" y="141667"/>
                </a:moveTo>
                <a:cubicBezTo>
                  <a:pt x="38625" y="148105"/>
                  <a:pt x="120530" y="157627"/>
                  <a:pt x="154546" y="180304"/>
                </a:cubicBezTo>
                <a:cubicBezTo>
                  <a:pt x="167425" y="188890"/>
                  <a:pt x="178250" y="201989"/>
                  <a:pt x="193183" y="206062"/>
                </a:cubicBezTo>
                <a:cubicBezTo>
                  <a:pt x="226574" y="215169"/>
                  <a:pt x="261815" y="215118"/>
                  <a:pt x="296214" y="218940"/>
                </a:cubicBezTo>
                <a:cubicBezTo>
                  <a:pt x="499464" y="241523"/>
                  <a:pt x="476866" y="233814"/>
                  <a:pt x="759853" y="244698"/>
                </a:cubicBezTo>
                <a:cubicBezTo>
                  <a:pt x="785611" y="253284"/>
                  <a:pt x="817928" y="251257"/>
                  <a:pt x="837127" y="270456"/>
                </a:cubicBezTo>
                <a:cubicBezTo>
                  <a:pt x="886708" y="320038"/>
                  <a:pt x="860608" y="298990"/>
                  <a:pt x="914400" y="334850"/>
                </a:cubicBezTo>
                <a:cubicBezTo>
                  <a:pt x="891731" y="402856"/>
                  <a:pt x="890226" y="381016"/>
                  <a:pt x="978794" y="321971"/>
                </a:cubicBezTo>
                <a:lnTo>
                  <a:pt x="1056068" y="270456"/>
                </a:lnTo>
                <a:lnTo>
                  <a:pt x="1094704" y="244698"/>
                </a:lnTo>
                <a:lnTo>
                  <a:pt x="1133341" y="218940"/>
                </a:lnTo>
                <a:cubicBezTo>
                  <a:pt x="1159099" y="223233"/>
                  <a:pt x="1184501" y="231819"/>
                  <a:pt x="1210614" y="231819"/>
                </a:cubicBezTo>
                <a:cubicBezTo>
                  <a:pt x="1365228" y="231819"/>
                  <a:pt x="1356608" y="230736"/>
                  <a:pt x="1455313" y="206062"/>
                </a:cubicBezTo>
                <a:cubicBezTo>
                  <a:pt x="1789257" y="214206"/>
                  <a:pt x="1853598" y="241873"/>
                  <a:pt x="2086377" y="206062"/>
                </a:cubicBezTo>
                <a:cubicBezTo>
                  <a:pt x="2108013" y="202734"/>
                  <a:pt x="2129536" y="198492"/>
                  <a:pt x="2150772" y="193183"/>
                </a:cubicBezTo>
                <a:cubicBezTo>
                  <a:pt x="2163942" y="189890"/>
                  <a:pt x="2176529" y="184597"/>
                  <a:pt x="2189408" y="180304"/>
                </a:cubicBezTo>
                <a:cubicBezTo>
                  <a:pt x="2230226" y="119077"/>
                  <a:pt x="2200482" y="146561"/>
                  <a:pt x="2292439" y="115909"/>
                </a:cubicBezTo>
                <a:lnTo>
                  <a:pt x="2331076" y="103031"/>
                </a:lnTo>
                <a:cubicBezTo>
                  <a:pt x="2343955" y="90152"/>
                  <a:pt x="2354558" y="74497"/>
                  <a:pt x="2369713" y="64394"/>
                </a:cubicBezTo>
                <a:cubicBezTo>
                  <a:pt x="2381008" y="56864"/>
                  <a:pt x="2408349" y="65090"/>
                  <a:pt x="2408349" y="51515"/>
                </a:cubicBezTo>
                <a:cubicBezTo>
                  <a:pt x="2408349" y="36037"/>
                  <a:pt x="2381800" y="35426"/>
                  <a:pt x="2369713" y="25757"/>
                </a:cubicBezTo>
                <a:cubicBezTo>
                  <a:pt x="2360232" y="18172"/>
                  <a:pt x="2352541" y="8586"/>
                  <a:pt x="234395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70449" y="83100"/>
            <a:ext cx="176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星の数だけある中からの</a:t>
            </a:r>
            <a:endParaRPr lang="ja-JP" altLang="en-US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1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91" y="1027906"/>
            <a:ext cx="2514477" cy="43425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703" y="735227"/>
            <a:ext cx="7074297" cy="5257800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895859" y="2628900"/>
            <a:ext cx="1540659" cy="6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9934" y="5704764"/>
            <a:ext cx="28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LINE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VIDEO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13259" y="6127234"/>
            <a:ext cx="28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Youtube</a:t>
            </a:r>
            <a:r>
              <a:rPr lang="ja-JP" altLang="en-US" dirty="0" smtClean="0"/>
              <a:t>のリンク送信</a:t>
            </a:r>
            <a:endParaRPr kumimoji="1" lang="ja-JP" altLang="en-US" dirty="0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257800" y="6418824"/>
            <a:ext cx="7066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https://www.youtube.com/watch?v=kpasQmjikMM&amp;feature=youtu.be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4205064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6062" y="3013657"/>
            <a:ext cx="12192000" cy="420495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リスニングの練習は</a:t>
            </a:r>
            <a:r>
              <a:rPr lang="en-US" altLang="ja-JP" dirty="0" smtClean="0"/>
              <a:t>LINE</a:t>
            </a:r>
            <a:r>
              <a:rPr lang="ja-JP" altLang="en-US" dirty="0" smtClean="0"/>
              <a:t>のビデオ機能を使うと、その都度、リスニング教材を作成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し、学生に即配信できる。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→・</a:t>
            </a:r>
            <a:r>
              <a:rPr lang="en-US" altLang="ja-JP" dirty="0" smtClean="0"/>
              <a:t>LINE</a:t>
            </a:r>
            <a:r>
              <a:rPr lang="ja-JP" altLang="en-US" dirty="0" smtClean="0"/>
              <a:t>ならアクセスしやすい、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 ・ユーザーフレンドリー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 ・始めるまでの障害が低い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 ・リスニングの学習時間増→資格試験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の点数もアップ（のはず、）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39236" y="3029803"/>
            <a:ext cx="39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→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5944" y="2995249"/>
            <a:ext cx="39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→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5602632"/>
            <a:ext cx="1256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１．聞き手がいるスピーキングの意識がある          </a:t>
            </a:r>
            <a:r>
              <a:rPr kumimoji="1" lang="en-US" altLang="ja-JP" b="1" dirty="0" smtClean="0"/>
              <a:t>1. </a:t>
            </a:r>
            <a:r>
              <a:rPr kumimoji="1" lang="ja-JP" altLang="en-US" b="1" dirty="0" smtClean="0"/>
              <a:t>データの問題（常に削除）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　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b="1" dirty="0" err="1" smtClean="0">
                <a:solidFill>
                  <a:srgbClr val="FF0000"/>
                </a:solidFill>
              </a:rPr>
              <a:t>．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自分のことを発信（自己開示の練習）　　　　　　</a:t>
            </a:r>
            <a:r>
              <a:rPr kumimoji="1" lang="en-US" altLang="ja-JP" b="1" dirty="0" smtClean="0"/>
              <a:t>2.  </a:t>
            </a:r>
            <a:r>
              <a:rPr lang="ja-JP" altLang="en-US" b="1" dirty="0" smtClean="0"/>
              <a:t>全スピーチを聞くことは難しい（スポットチェックになる）</a:t>
            </a:r>
            <a:endParaRPr kumimoji="1" lang="en-US" altLang="ja-JP" b="1" dirty="0" smtClean="0"/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3. 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親・子・先生の全員が必然的に加わる　　　　　</a:t>
            </a:r>
            <a:r>
              <a:rPr kumimoji="1" lang="ja-JP" altLang="en-US" b="1" dirty="0" smtClean="0"/>
              <a:t>  </a:t>
            </a:r>
            <a:r>
              <a:rPr kumimoji="1" lang="en-US" altLang="ja-JP" b="1" dirty="0" smtClean="0"/>
              <a:t>3.  </a:t>
            </a:r>
            <a:r>
              <a:rPr kumimoji="1" lang="ja-JP" altLang="en-US" b="1" dirty="0" smtClean="0"/>
              <a:t>「</a:t>
            </a:r>
            <a:r>
              <a:rPr lang="ja-JP" altLang="en-US" b="1" dirty="0" smtClean="0"/>
              <a:t>見られてる」という意識が無い。（いずれかビデオにして送ってもらう）</a:t>
            </a:r>
            <a:endParaRPr kumimoji="1" lang="en-US" altLang="ja-JP" b="1" dirty="0" smtClean="0"/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4.  </a:t>
            </a:r>
            <a:r>
              <a:rPr lang="ja-JP" altLang="en-US" b="1" dirty="0" smtClean="0">
                <a:solidFill>
                  <a:srgbClr val="FF0000"/>
                </a:solidFill>
              </a:rPr>
              <a:t>言葉以外の面で作品を自由に加工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19936" y="5140967"/>
            <a:ext cx="81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長所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5635381" y="514067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/>
              <a:t>今後の課題</a:t>
            </a:r>
            <a:endParaRPr lang="ja-JP" altLang="en-US" sz="2400" b="1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" y="113949"/>
            <a:ext cx="10284893" cy="495925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157375" y="532263"/>
            <a:ext cx="743473" cy="5240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小４、小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の生徒には、毎日スピーチを送ってもらってる。　　スピーキング習慣化の徹底。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69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7328848" cy="53546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37230" y="5445457"/>
            <a:ext cx="81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画像の加工をすることが、各生徒にとって、個性を表す大事な手段となっている。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40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E-Book</a:t>
            </a:r>
            <a:r>
              <a:rPr kumimoji="1" lang="ja-JP" altLang="en-US" dirty="0" smtClean="0"/>
              <a:t>の使い方は</a:t>
            </a:r>
            <a:r>
              <a:rPr kumimoji="1" lang="en-US" altLang="ja-JP" dirty="0" smtClean="0"/>
              <a:t>LINE</a:t>
            </a:r>
            <a:r>
              <a:rPr kumimoji="1" lang="ja-JP" altLang="en-US" dirty="0" smtClean="0"/>
              <a:t>ビデオで！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百聞は一</a:t>
            </a:r>
            <a:r>
              <a:rPr kumimoji="1" lang="en-US" altLang="ja-JP" dirty="0" smtClean="0"/>
              <a:t>Short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Explanation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Video</a:t>
            </a:r>
            <a:r>
              <a:rPr kumimoji="1" lang="ja-JP" altLang="en-US" dirty="0" smtClean="0"/>
              <a:t>に如かず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660" y="1825625"/>
            <a:ext cx="4143233" cy="52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858000"/>
            <a:ext cx="12192000" cy="4227761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/>
              <a:t>②授業の勢いにブレーキをかけている要因（取り除く）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ja-JP" altLang="en-US" sz="4000" dirty="0" smtClean="0"/>
              <a:t>直接要因：暑すぎる、寒すぎる、廊下がうるさい、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　　　　　教科書が無い、先生の声が聞こえない、等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関接</a:t>
            </a:r>
            <a:r>
              <a:rPr lang="ja-JP" altLang="en-US" sz="4000" dirty="0"/>
              <a:t>要因</a:t>
            </a:r>
            <a:r>
              <a:rPr lang="ja-JP" altLang="en-US" sz="4000" dirty="0" smtClean="0"/>
              <a:t>：・結果</a:t>
            </a:r>
            <a:r>
              <a:rPr lang="ja-JP" altLang="en-US" sz="4000" dirty="0"/>
              <a:t>軽視・方法</a:t>
            </a:r>
            <a:r>
              <a:rPr lang="ja-JP" altLang="en-US" sz="4000" dirty="0" smtClean="0"/>
              <a:t>重視　（教員）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　（「結果としてダメだったけど、頑張ったから良い！」）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</a:t>
            </a:r>
            <a:r>
              <a:rPr lang="ja-JP" altLang="en-US" sz="4000" dirty="0" smtClean="0"/>
              <a:t>　　　　　　　・変化</a:t>
            </a:r>
            <a:r>
              <a:rPr lang="ja-JP" altLang="en-US" sz="4000" dirty="0"/>
              <a:t>・進化・更新に対する</a:t>
            </a:r>
            <a:r>
              <a:rPr lang="ja-JP" altLang="en-US" sz="4000" dirty="0" smtClean="0"/>
              <a:t>不安（教員）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　　　　・惰性感（学生</a:t>
            </a:r>
            <a:r>
              <a:rPr lang="en-US" altLang="ja-JP" sz="4000" dirty="0" smtClean="0"/>
              <a:t>+</a:t>
            </a:r>
            <a:r>
              <a:rPr lang="ja-JP" altLang="en-US" sz="4000" dirty="0" smtClean="0"/>
              <a:t>教員）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　　</a:t>
            </a:r>
            <a:r>
              <a:rPr lang="ja-JP" altLang="en-US" sz="4000" dirty="0"/>
              <a:t> </a:t>
            </a:r>
            <a:r>
              <a:rPr lang="ja-JP" altLang="en-US" sz="4000" dirty="0" smtClean="0"/>
              <a:t>　　　  ・</a:t>
            </a:r>
            <a:r>
              <a:rPr lang="ja-JP" altLang="en-US" sz="4000" dirty="0"/>
              <a:t>動機の</a:t>
            </a:r>
            <a:r>
              <a:rPr lang="ja-JP" altLang="en-US" sz="4000" dirty="0" smtClean="0"/>
              <a:t>希薄化　（学生</a:t>
            </a:r>
            <a:r>
              <a:rPr lang="en-US" altLang="ja-JP" sz="4000" dirty="0" smtClean="0"/>
              <a:t>+</a:t>
            </a:r>
            <a:r>
              <a:rPr lang="ja-JP" altLang="en-US" sz="4000" dirty="0" smtClean="0"/>
              <a:t>教員）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</a:t>
            </a:r>
            <a:r>
              <a:rPr lang="ja-JP" altLang="en-US" sz="4000" dirty="0" smtClean="0"/>
              <a:t>　　　・</a:t>
            </a:r>
            <a:r>
              <a:rPr lang="ja-JP" altLang="en-US" sz="4000" dirty="0">
                <a:solidFill>
                  <a:srgbClr val="FF0000"/>
                </a:solidFill>
              </a:rPr>
              <a:t>疑問・悩み・感動の共有機会と仲間の</a:t>
            </a:r>
            <a:r>
              <a:rPr lang="ja-JP" altLang="en-US" sz="4000" dirty="0" smtClean="0">
                <a:solidFill>
                  <a:srgbClr val="FF0000"/>
                </a:solidFill>
              </a:rPr>
              <a:t>不足</a:t>
            </a:r>
            <a:r>
              <a:rPr lang="en-US" altLang="ja-JP" sz="4000" dirty="0" smtClean="0">
                <a:solidFill>
                  <a:srgbClr val="FF0000"/>
                </a:solidFill>
              </a:rPr>
              <a:t/>
            </a:r>
            <a:br>
              <a:rPr lang="en-US" altLang="ja-JP" sz="4000" dirty="0" smtClean="0">
                <a:solidFill>
                  <a:srgbClr val="FF0000"/>
                </a:solidFill>
              </a:rPr>
            </a:br>
            <a:r>
              <a:rPr lang="ja-JP" altLang="en-US" sz="4000" dirty="0">
                <a:solidFill>
                  <a:srgbClr val="FF0000"/>
                </a:solidFill>
              </a:rPr>
              <a:t>　</a:t>
            </a:r>
            <a:r>
              <a:rPr lang="ja-JP" altLang="en-US" sz="4000" dirty="0" smtClean="0">
                <a:solidFill>
                  <a:srgbClr val="FF0000"/>
                </a:solidFill>
              </a:rPr>
              <a:t>　　　　　　　（学生</a:t>
            </a:r>
            <a:r>
              <a:rPr lang="en-US" altLang="ja-JP" sz="4000" dirty="0" smtClean="0">
                <a:solidFill>
                  <a:srgbClr val="FF0000"/>
                </a:solidFill>
              </a:rPr>
              <a:t>+</a:t>
            </a:r>
            <a:r>
              <a:rPr lang="ja-JP" altLang="en-US" sz="4000" dirty="0" smtClean="0">
                <a:solidFill>
                  <a:srgbClr val="FF0000"/>
                </a:solidFill>
              </a:rPr>
              <a:t>教員）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 rot="10495613">
            <a:off x="12657" y="1535160"/>
            <a:ext cx="2046668" cy="376927"/>
          </a:xfrm>
          <a:custGeom>
            <a:avLst/>
            <a:gdLst>
              <a:gd name="connsiteX0" fmla="*/ 0 w 2408349"/>
              <a:gd name="connsiteY0" fmla="*/ 141667 h 376927"/>
              <a:gd name="connsiteX1" fmla="*/ 154546 w 2408349"/>
              <a:gd name="connsiteY1" fmla="*/ 180304 h 376927"/>
              <a:gd name="connsiteX2" fmla="*/ 193183 w 2408349"/>
              <a:gd name="connsiteY2" fmla="*/ 206062 h 376927"/>
              <a:gd name="connsiteX3" fmla="*/ 296214 w 2408349"/>
              <a:gd name="connsiteY3" fmla="*/ 218940 h 376927"/>
              <a:gd name="connsiteX4" fmla="*/ 759853 w 2408349"/>
              <a:gd name="connsiteY4" fmla="*/ 244698 h 376927"/>
              <a:gd name="connsiteX5" fmla="*/ 837127 w 2408349"/>
              <a:gd name="connsiteY5" fmla="*/ 270456 h 376927"/>
              <a:gd name="connsiteX6" fmla="*/ 914400 w 2408349"/>
              <a:gd name="connsiteY6" fmla="*/ 334850 h 376927"/>
              <a:gd name="connsiteX7" fmla="*/ 978794 w 2408349"/>
              <a:gd name="connsiteY7" fmla="*/ 321971 h 376927"/>
              <a:gd name="connsiteX8" fmla="*/ 1056068 w 2408349"/>
              <a:gd name="connsiteY8" fmla="*/ 270456 h 376927"/>
              <a:gd name="connsiteX9" fmla="*/ 1094704 w 2408349"/>
              <a:gd name="connsiteY9" fmla="*/ 244698 h 376927"/>
              <a:gd name="connsiteX10" fmla="*/ 1133341 w 2408349"/>
              <a:gd name="connsiteY10" fmla="*/ 218940 h 376927"/>
              <a:gd name="connsiteX11" fmla="*/ 1210614 w 2408349"/>
              <a:gd name="connsiteY11" fmla="*/ 231819 h 376927"/>
              <a:gd name="connsiteX12" fmla="*/ 1455313 w 2408349"/>
              <a:gd name="connsiteY12" fmla="*/ 206062 h 376927"/>
              <a:gd name="connsiteX13" fmla="*/ 2086377 w 2408349"/>
              <a:gd name="connsiteY13" fmla="*/ 206062 h 376927"/>
              <a:gd name="connsiteX14" fmla="*/ 2150772 w 2408349"/>
              <a:gd name="connsiteY14" fmla="*/ 193183 h 376927"/>
              <a:gd name="connsiteX15" fmla="*/ 2189408 w 2408349"/>
              <a:gd name="connsiteY15" fmla="*/ 180304 h 376927"/>
              <a:gd name="connsiteX16" fmla="*/ 2292439 w 2408349"/>
              <a:gd name="connsiteY16" fmla="*/ 115909 h 376927"/>
              <a:gd name="connsiteX17" fmla="*/ 2331076 w 2408349"/>
              <a:gd name="connsiteY17" fmla="*/ 103031 h 376927"/>
              <a:gd name="connsiteX18" fmla="*/ 2369713 w 2408349"/>
              <a:gd name="connsiteY18" fmla="*/ 64394 h 376927"/>
              <a:gd name="connsiteX19" fmla="*/ 2408349 w 2408349"/>
              <a:gd name="connsiteY19" fmla="*/ 51515 h 376927"/>
              <a:gd name="connsiteX20" fmla="*/ 2369713 w 2408349"/>
              <a:gd name="connsiteY20" fmla="*/ 25757 h 376927"/>
              <a:gd name="connsiteX21" fmla="*/ 2343955 w 2408349"/>
              <a:gd name="connsiteY21" fmla="*/ 0 h 3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8349" h="376927">
                <a:moveTo>
                  <a:pt x="0" y="141667"/>
                </a:moveTo>
                <a:cubicBezTo>
                  <a:pt x="38625" y="148105"/>
                  <a:pt x="120530" y="157627"/>
                  <a:pt x="154546" y="180304"/>
                </a:cubicBezTo>
                <a:cubicBezTo>
                  <a:pt x="167425" y="188890"/>
                  <a:pt x="178250" y="201989"/>
                  <a:pt x="193183" y="206062"/>
                </a:cubicBezTo>
                <a:cubicBezTo>
                  <a:pt x="226574" y="215169"/>
                  <a:pt x="261815" y="215118"/>
                  <a:pt x="296214" y="218940"/>
                </a:cubicBezTo>
                <a:cubicBezTo>
                  <a:pt x="499464" y="241523"/>
                  <a:pt x="476866" y="233814"/>
                  <a:pt x="759853" y="244698"/>
                </a:cubicBezTo>
                <a:cubicBezTo>
                  <a:pt x="785611" y="253284"/>
                  <a:pt x="817928" y="251257"/>
                  <a:pt x="837127" y="270456"/>
                </a:cubicBezTo>
                <a:cubicBezTo>
                  <a:pt x="886708" y="320038"/>
                  <a:pt x="860608" y="298990"/>
                  <a:pt x="914400" y="334850"/>
                </a:cubicBezTo>
                <a:cubicBezTo>
                  <a:pt x="891731" y="402856"/>
                  <a:pt x="890226" y="381016"/>
                  <a:pt x="978794" y="321971"/>
                </a:cubicBezTo>
                <a:lnTo>
                  <a:pt x="1056068" y="270456"/>
                </a:lnTo>
                <a:lnTo>
                  <a:pt x="1094704" y="244698"/>
                </a:lnTo>
                <a:lnTo>
                  <a:pt x="1133341" y="218940"/>
                </a:lnTo>
                <a:cubicBezTo>
                  <a:pt x="1159099" y="223233"/>
                  <a:pt x="1184501" y="231819"/>
                  <a:pt x="1210614" y="231819"/>
                </a:cubicBezTo>
                <a:cubicBezTo>
                  <a:pt x="1365228" y="231819"/>
                  <a:pt x="1356608" y="230736"/>
                  <a:pt x="1455313" y="206062"/>
                </a:cubicBezTo>
                <a:cubicBezTo>
                  <a:pt x="1789257" y="214206"/>
                  <a:pt x="1853598" y="241873"/>
                  <a:pt x="2086377" y="206062"/>
                </a:cubicBezTo>
                <a:cubicBezTo>
                  <a:pt x="2108013" y="202734"/>
                  <a:pt x="2129536" y="198492"/>
                  <a:pt x="2150772" y="193183"/>
                </a:cubicBezTo>
                <a:cubicBezTo>
                  <a:pt x="2163942" y="189890"/>
                  <a:pt x="2176529" y="184597"/>
                  <a:pt x="2189408" y="180304"/>
                </a:cubicBezTo>
                <a:cubicBezTo>
                  <a:pt x="2230226" y="119077"/>
                  <a:pt x="2200482" y="146561"/>
                  <a:pt x="2292439" y="115909"/>
                </a:cubicBezTo>
                <a:lnTo>
                  <a:pt x="2331076" y="103031"/>
                </a:lnTo>
                <a:cubicBezTo>
                  <a:pt x="2343955" y="90152"/>
                  <a:pt x="2354558" y="74497"/>
                  <a:pt x="2369713" y="64394"/>
                </a:cubicBezTo>
                <a:cubicBezTo>
                  <a:pt x="2381008" y="56864"/>
                  <a:pt x="2408349" y="65090"/>
                  <a:pt x="2408349" y="51515"/>
                </a:cubicBezTo>
                <a:cubicBezTo>
                  <a:pt x="2408349" y="36037"/>
                  <a:pt x="2381800" y="35426"/>
                  <a:pt x="2369713" y="25757"/>
                </a:cubicBezTo>
                <a:cubicBezTo>
                  <a:pt x="2360232" y="18172"/>
                  <a:pt x="2352541" y="8586"/>
                  <a:pt x="234395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092" y="1445407"/>
            <a:ext cx="274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kumimoji="1" lang="ja-JP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先生が！</a:t>
            </a:r>
            <a:endParaRPr kumimoji="1" lang="ja-JP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0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0608" y="133009"/>
            <a:ext cx="1117886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</a:t>
            </a:r>
            <a:r>
              <a:rPr kumimoji="1" lang="ja-JP" altLang="en-US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ja-JP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</a:t>
            </a:r>
            <a:r>
              <a:rPr kumimoji="1" lang="ja-JP" altLang="en-US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ja-JP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</a:t>
            </a:r>
            <a:r>
              <a:rPr kumimoji="1" lang="ja-JP" altLang="en-US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ja-JP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YOUR</a:t>
            </a:r>
            <a:r>
              <a:rPr kumimoji="1" lang="ja-JP" altLang="en-US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ja-JP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TIME</a:t>
            </a:r>
            <a:r>
              <a:rPr kumimoji="1" lang="ja-JP" altLang="en-US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　</a:t>
            </a:r>
            <a:r>
              <a:rPr kumimoji="1" lang="en-US" altLang="ja-JP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 ATTENTION</a:t>
            </a:r>
            <a:endParaRPr lang="en-US" altLang="ja-JP" sz="6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ja-JP" sz="6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ja-JP" altLang="en-US" sz="6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サム・マーチー</a:t>
            </a:r>
            <a:endParaRPr kumimoji="1" lang="en-US" altLang="ja-JP" sz="6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altLang="ja-JP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ja-JP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（</a:t>
            </a:r>
            <a:r>
              <a:rPr lang="ja-JP" alt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「</a:t>
            </a:r>
            <a:r>
              <a:rPr lang="en-US" altLang="ja-JP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</a:t>
            </a:r>
            <a:r>
              <a:rPr lang="ja-JP" alt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で教育界に革命を起こす男」</a:t>
            </a:r>
            <a:endParaRPr lang="en-US" altLang="ja-JP" sz="5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ja-JP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とは、とても遠い存在の</a:t>
            </a:r>
            <a:endParaRPr lang="en-US" altLang="ja-JP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ja-JP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キリスト教学・英語教員（趣味：対面授業）</a:t>
            </a:r>
            <a:endParaRPr kumimoji="1" lang="en-US" altLang="ja-JP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5120504"/>
            <a:ext cx="12192000" cy="422776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①</a:t>
            </a:r>
            <a:r>
              <a:rPr lang="ja-JP" altLang="en-US" dirty="0"/>
              <a:t>授業</a:t>
            </a:r>
            <a:r>
              <a:rPr lang="ja-JP" altLang="en-US" dirty="0" smtClean="0"/>
              <a:t>の充実</a:t>
            </a:r>
            <a:r>
              <a:rPr lang="ja-JP" altLang="en-US" dirty="0"/>
              <a:t>度</a:t>
            </a:r>
            <a:r>
              <a:rPr lang="ja-JP" altLang="en-US" dirty="0" smtClean="0"/>
              <a:t>の加速要因（増やす）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②授業の勢いにブレーキをかけている要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因（取り除く）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31665" y="1806323"/>
            <a:ext cx="245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kumimoji="1" lang="ja-JP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先生が！</a:t>
            </a:r>
            <a:endParaRPr kumimoji="1" lang="ja-JP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82156" y="4785619"/>
            <a:ext cx="217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先生が！</a:t>
            </a:r>
            <a:endParaRPr kumimoji="1" lang="ja-JP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7936117" y="2264360"/>
            <a:ext cx="2046668" cy="376927"/>
          </a:xfrm>
          <a:custGeom>
            <a:avLst/>
            <a:gdLst>
              <a:gd name="connsiteX0" fmla="*/ 0 w 2408349"/>
              <a:gd name="connsiteY0" fmla="*/ 141667 h 376927"/>
              <a:gd name="connsiteX1" fmla="*/ 154546 w 2408349"/>
              <a:gd name="connsiteY1" fmla="*/ 180304 h 376927"/>
              <a:gd name="connsiteX2" fmla="*/ 193183 w 2408349"/>
              <a:gd name="connsiteY2" fmla="*/ 206062 h 376927"/>
              <a:gd name="connsiteX3" fmla="*/ 296214 w 2408349"/>
              <a:gd name="connsiteY3" fmla="*/ 218940 h 376927"/>
              <a:gd name="connsiteX4" fmla="*/ 759853 w 2408349"/>
              <a:gd name="connsiteY4" fmla="*/ 244698 h 376927"/>
              <a:gd name="connsiteX5" fmla="*/ 837127 w 2408349"/>
              <a:gd name="connsiteY5" fmla="*/ 270456 h 376927"/>
              <a:gd name="connsiteX6" fmla="*/ 914400 w 2408349"/>
              <a:gd name="connsiteY6" fmla="*/ 334850 h 376927"/>
              <a:gd name="connsiteX7" fmla="*/ 978794 w 2408349"/>
              <a:gd name="connsiteY7" fmla="*/ 321971 h 376927"/>
              <a:gd name="connsiteX8" fmla="*/ 1056068 w 2408349"/>
              <a:gd name="connsiteY8" fmla="*/ 270456 h 376927"/>
              <a:gd name="connsiteX9" fmla="*/ 1094704 w 2408349"/>
              <a:gd name="connsiteY9" fmla="*/ 244698 h 376927"/>
              <a:gd name="connsiteX10" fmla="*/ 1133341 w 2408349"/>
              <a:gd name="connsiteY10" fmla="*/ 218940 h 376927"/>
              <a:gd name="connsiteX11" fmla="*/ 1210614 w 2408349"/>
              <a:gd name="connsiteY11" fmla="*/ 231819 h 376927"/>
              <a:gd name="connsiteX12" fmla="*/ 1455313 w 2408349"/>
              <a:gd name="connsiteY12" fmla="*/ 206062 h 376927"/>
              <a:gd name="connsiteX13" fmla="*/ 2086377 w 2408349"/>
              <a:gd name="connsiteY13" fmla="*/ 206062 h 376927"/>
              <a:gd name="connsiteX14" fmla="*/ 2150772 w 2408349"/>
              <a:gd name="connsiteY14" fmla="*/ 193183 h 376927"/>
              <a:gd name="connsiteX15" fmla="*/ 2189408 w 2408349"/>
              <a:gd name="connsiteY15" fmla="*/ 180304 h 376927"/>
              <a:gd name="connsiteX16" fmla="*/ 2292439 w 2408349"/>
              <a:gd name="connsiteY16" fmla="*/ 115909 h 376927"/>
              <a:gd name="connsiteX17" fmla="*/ 2331076 w 2408349"/>
              <a:gd name="connsiteY17" fmla="*/ 103031 h 376927"/>
              <a:gd name="connsiteX18" fmla="*/ 2369713 w 2408349"/>
              <a:gd name="connsiteY18" fmla="*/ 64394 h 376927"/>
              <a:gd name="connsiteX19" fmla="*/ 2408349 w 2408349"/>
              <a:gd name="connsiteY19" fmla="*/ 51515 h 376927"/>
              <a:gd name="connsiteX20" fmla="*/ 2369713 w 2408349"/>
              <a:gd name="connsiteY20" fmla="*/ 25757 h 376927"/>
              <a:gd name="connsiteX21" fmla="*/ 2343955 w 2408349"/>
              <a:gd name="connsiteY21" fmla="*/ 0 h 3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8349" h="376927">
                <a:moveTo>
                  <a:pt x="0" y="141667"/>
                </a:moveTo>
                <a:cubicBezTo>
                  <a:pt x="38625" y="148105"/>
                  <a:pt x="120530" y="157627"/>
                  <a:pt x="154546" y="180304"/>
                </a:cubicBezTo>
                <a:cubicBezTo>
                  <a:pt x="167425" y="188890"/>
                  <a:pt x="178250" y="201989"/>
                  <a:pt x="193183" y="206062"/>
                </a:cubicBezTo>
                <a:cubicBezTo>
                  <a:pt x="226574" y="215169"/>
                  <a:pt x="261815" y="215118"/>
                  <a:pt x="296214" y="218940"/>
                </a:cubicBezTo>
                <a:cubicBezTo>
                  <a:pt x="499464" y="241523"/>
                  <a:pt x="476866" y="233814"/>
                  <a:pt x="759853" y="244698"/>
                </a:cubicBezTo>
                <a:cubicBezTo>
                  <a:pt x="785611" y="253284"/>
                  <a:pt x="817928" y="251257"/>
                  <a:pt x="837127" y="270456"/>
                </a:cubicBezTo>
                <a:cubicBezTo>
                  <a:pt x="886708" y="320038"/>
                  <a:pt x="860608" y="298990"/>
                  <a:pt x="914400" y="334850"/>
                </a:cubicBezTo>
                <a:cubicBezTo>
                  <a:pt x="891731" y="402856"/>
                  <a:pt x="890226" y="381016"/>
                  <a:pt x="978794" y="321971"/>
                </a:cubicBezTo>
                <a:lnTo>
                  <a:pt x="1056068" y="270456"/>
                </a:lnTo>
                <a:lnTo>
                  <a:pt x="1094704" y="244698"/>
                </a:lnTo>
                <a:lnTo>
                  <a:pt x="1133341" y="218940"/>
                </a:lnTo>
                <a:cubicBezTo>
                  <a:pt x="1159099" y="223233"/>
                  <a:pt x="1184501" y="231819"/>
                  <a:pt x="1210614" y="231819"/>
                </a:cubicBezTo>
                <a:cubicBezTo>
                  <a:pt x="1365228" y="231819"/>
                  <a:pt x="1356608" y="230736"/>
                  <a:pt x="1455313" y="206062"/>
                </a:cubicBezTo>
                <a:cubicBezTo>
                  <a:pt x="1789257" y="214206"/>
                  <a:pt x="1853598" y="241873"/>
                  <a:pt x="2086377" y="206062"/>
                </a:cubicBezTo>
                <a:cubicBezTo>
                  <a:pt x="2108013" y="202734"/>
                  <a:pt x="2129536" y="198492"/>
                  <a:pt x="2150772" y="193183"/>
                </a:cubicBezTo>
                <a:cubicBezTo>
                  <a:pt x="2163942" y="189890"/>
                  <a:pt x="2176529" y="184597"/>
                  <a:pt x="2189408" y="180304"/>
                </a:cubicBezTo>
                <a:cubicBezTo>
                  <a:pt x="2230226" y="119077"/>
                  <a:pt x="2200482" y="146561"/>
                  <a:pt x="2292439" y="115909"/>
                </a:cubicBezTo>
                <a:lnTo>
                  <a:pt x="2331076" y="103031"/>
                </a:lnTo>
                <a:cubicBezTo>
                  <a:pt x="2343955" y="90152"/>
                  <a:pt x="2354558" y="74497"/>
                  <a:pt x="2369713" y="64394"/>
                </a:cubicBezTo>
                <a:cubicBezTo>
                  <a:pt x="2381008" y="56864"/>
                  <a:pt x="2408349" y="65090"/>
                  <a:pt x="2408349" y="51515"/>
                </a:cubicBezTo>
                <a:cubicBezTo>
                  <a:pt x="2408349" y="36037"/>
                  <a:pt x="2381800" y="35426"/>
                  <a:pt x="2369713" y="25757"/>
                </a:cubicBezTo>
                <a:cubicBezTo>
                  <a:pt x="2360232" y="18172"/>
                  <a:pt x="2352541" y="8586"/>
                  <a:pt x="234395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826072" y="5233098"/>
            <a:ext cx="1826654" cy="376927"/>
          </a:xfrm>
          <a:custGeom>
            <a:avLst/>
            <a:gdLst>
              <a:gd name="connsiteX0" fmla="*/ 0 w 2408349"/>
              <a:gd name="connsiteY0" fmla="*/ 141667 h 376927"/>
              <a:gd name="connsiteX1" fmla="*/ 154546 w 2408349"/>
              <a:gd name="connsiteY1" fmla="*/ 180304 h 376927"/>
              <a:gd name="connsiteX2" fmla="*/ 193183 w 2408349"/>
              <a:gd name="connsiteY2" fmla="*/ 206062 h 376927"/>
              <a:gd name="connsiteX3" fmla="*/ 296214 w 2408349"/>
              <a:gd name="connsiteY3" fmla="*/ 218940 h 376927"/>
              <a:gd name="connsiteX4" fmla="*/ 759853 w 2408349"/>
              <a:gd name="connsiteY4" fmla="*/ 244698 h 376927"/>
              <a:gd name="connsiteX5" fmla="*/ 837127 w 2408349"/>
              <a:gd name="connsiteY5" fmla="*/ 270456 h 376927"/>
              <a:gd name="connsiteX6" fmla="*/ 914400 w 2408349"/>
              <a:gd name="connsiteY6" fmla="*/ 334850 h 376927"/>
              <a:gd name="connsiteX7" fmla="*/ 978794 w 2408349"/>
              <a:gd name="connsiteY7" fmla="*/ 321971 h 376927"/>
              <a:gd name="connsiteX8" fmla="*/ 1056068 w 2408349"/>
              <a:gd name="connsiteY8" fmla="*/ 270456 h 376927"/>
              <a:gd name="connsiteX9" fmla="*/ 1094704 w 2408349"/>
              <a:gd name="connsiteY9" fmla="*/ 244698 h 376927"/>
              <a:gd name="connsiteX10" fmla="*/ 1133341 w 2408349"/>
              <a:gd name="connsiteY10" fmla="*/ 218940 h 376927"/>
              <a:gd name="connsiteX11" fmla="*/ 1210614 w 2408349"/>
              <a:gd name="connsiteY11" fmla="*/ 231819 h 376927"/>
              <a:gd name="connsiteX12" fmla="*/ 1455313 w 2408349"/>
              <a:gd name="connsiteY12" fmla="*/ 206062 h 376927"/>
              <a:gd name="connsiteX13" fmla="*/ 2086377 w 2408349"/>
              <a:gd name="connsiteY13" fmla="*/ 206062 h 376927"/>
              <a:gd name="connsiteX14" fmla="*/ 2150772 w 2408349"/>
              <a:gd name="connsiteY14" fmla="*/ 193183 h 376927"/>
              <a:gd name="connsiteX15" fmla="*/ 2189408 w 2408349"/>
              <a:gd name="connsiteY15" fmla="*/ 180304 h 376927"/>
              <a:gd name="connsiteX16" fmla="*/ 2292439 w 2408349"/>
              <a:gd name="connsiteY16" fmla="*/ 115909 h 376927"/>
              <a:gd name="connsiteX17" fmla="*/ 2331076 w 2408349"/>
              <a:gd name="connsiteY17" fmla="*/ 103031 h 376927"/>
              <a:gd name="connsiteX18" fmla="*/ 2369713 w 2408349"/>
              <a:gd name="connsiteY18" fmla="*/ 64394 h 376927"/>
              <a:gd name="connsiteX19" fmla="*/ 2408349 w 2408349"/>
              <a:gd name="connsiteY19" fmla="*/ 51515 h 376927"/>
              <a:gd name="connsiteX20" fmla="*/ 2369713 w 2408349"/>
              <a:gd name="connsiteY20" fmla="*/ 25757 h 376927"/>
              <a:gd name="connsiteX21" fmla="*/ 2343955 w 2408349"/>
              <a:gd name="connsiteY21" fmla="*/ 0 h 3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8349" h="376927">
                <a:moveTo>
                  <a:pt x="0" y="141667"/>
                </a:moveTo>
                <a:cubicBezTo>
                  <a:pt x="38625" y="148105"/>
                  <a:pt x="120530" y="157627"/>
                  <a:pt x="154546" y="180304"/>
                </a:cubicBezTo>
                <a:cubicBezTo>
                  <a:pt x="167425" y="188890"/>
                  <a:pt x="178250" y="201989"/>
                  <a:pt x="193183" y="206062"/>
                </a:cubicBezTo>
                <a:cubicBezTo>
                  <a:pt x="226574" y="215169"/>
                  <a:pt x="261815" y="215118"/>
                  <a:pt x="296214" y="218940"/>
                </a:cubicBezTo>
                <a:cubicBezTo>
                  <a:pt x="499464" y="241523"/>
                  <a:pt x="476866" y="233814"/>
                  <a:pt x="759853" y="244698"/>
                </a:cubicBezTo>
                <a:cubicBezTo>
                  <a:pt x="785611" y="253284"/>
                  <a:pt x="817928" y="251257"/>
                  <a:pt x="837127" y="270456"/>
                </a:cubicBezTo>
                <a:cubicBezTo>
                  <a:pt x="886708" y="320038"/>
                  <a:pt x="860608" y="298990"/>
                  <a:pt x="914400" y="334850"/>
                </a:cubicBezTo>
                <a:cubicBezTo>
                  <a:pt x="891731" y="402856"/>
                  <a:pt x="890226" y="381016"/>
                  <a:pt x="978794" y="321971"/>
                </a:cubicBezTo>
                <a:lnTo>
                  <a:pt x="1056068" y="270456"/>
                </a:lnTo>
                <a:lnTo>
                  <a:pt x="1094704" y="244698"/>
                </a:lnTo>
                <a:lnTo>
                  <a:pt x="1133341" y="218940"/>
                </a:lnTo>
                <a:cubicBezTo>
                  <a:pt x="1159099" y="223233"/>
                  <a:pt x="1184501" y="231819"/>
                  <a:pt x="1210614" y="231819"/>
                </a:cubicBezTo>
                <a:cubicBezTo>
                  <a:pt x="1365228" y="231819"/>
                  <a:pt x="1356608" y="230736"/>
                  <a:pt x="1455313" y="206062"/>
                </a:cubicBezTo>
                <a:cubicBezTo>
                  <a:pt x="1789257" y="214206"/>
                  <a:pt x="1853598" y="241873"/>
                  <a:pt x="2086377" y="206062"/>
                </a:cubicBezTo>
                <a:cubicBezTo>
                  <a:pt x="2108013" y="202734"/>
                  <a:pt x="2129536" y="198492"/>
                  <a:pt x="2150772" y="193183"/>
                </a:cubicBezTo>
                <a:cubicBezTo>
                  <a:pt x="2163942" y="189890"/>
                  <a:pt x="2176529" y="184597"/>
                  <a:pt x="2189408" y="180304"/>
                </a:cubicBezTo>
                <a:cubicBezTo>
                  <a:pt x="2230226" y="119077"/>
                  <a:pt x="2200482" y="146561"/>
                  <a:pt x="2292439" y="115909"/>
                </a:cubicBezTo>
                <a:lnTo>
                  <a:pt x="2331076" y="103031"/>
                </a:lnTo>
                <a:cubicBezTo>
                  <a:pt x="2343955" y="90152"/>
                  <a:pt x="2354558" y="74497"/>
                  <a:pt x="2369713" y="64394"/>
                </a:cubicBezTo>
                <a:cubicBezTo>
                  <a:pt x="2381008" y="56864"/>
                  <a:pt x="2408349" y="65090"/>
                  <a:pt x="2408349" y="51515"/>
                </a:cubicBezTo>
                <a:cubicBezTo>
                  <a:pt x="2408349" y="36037"/>
                  <a:pt x="2381800" y="35426"/>
                  <a:pt x="2369713" y="25757"/>
                </a:cubicBezTo>
                <a:cubicBezTo>
                  <a:pt x="2360232" y="18172"/>
                  <a:pt x="2352541" y="8586"/>
                  <a:pt x="234395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298462"/>
            <a:ext cx="12192000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ja-JP" altLang="en-US" sz="5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非対面授業を成功に導く</a:t>
            </a:r>
            <a:r>
              <a:rPr lang="en-US" altLang="ja-JP" sz="6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</a:t>
            </a:r>
            <a:r>
              <a:rPr lang="ja-JP" altLang="en-US" sz="50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endParaRPr lang="en-US" altLang="ja-JP" sz="5000" b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マインドセット</a:t>
            </a:r>
            <a:endParaRPr kumimoji="1" lang="ja-JP" altLang="en-US" sz="5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20840060">
            <a:off x="8102671" y="4984824"/>
            <a:ext cx="4169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アクティブ　ラーニング</a:t>
            </a:r>
            <a:endParaRPr kumimoji="1" lang="en-US" altLang="ja-JP" sz="3000" b="1" dirty="0" smtClean="0">
              <a:ln>
                <a:solidFill>
                  <a:srgbClr val="92D050"/>
                </a:solidFill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000" b="1" u="sng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＆</a:t>
            </a:r>
            <a:endParaRPr lang="en-US" altLang="ja-JP" sz="3000" b="1" u="sng" dirty="0" smtClean="0">
              <a:ln>
                <a:solidFill>
                  <a:srgbClr val="92D050"/>
                </a:solidFill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000" b="1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アクティブ　ティーチング</a:t>
            </a:r>
            <a:endParaRPr kumimoji="1" lang="ja-JP" altLang="en-US" sz="3000" b="1" dirty="0">
              <a:ln>
                <a:solidFill>
                  <a:srgbClr val="92D050"/>
                </a:solidFill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7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5910" y="5431173"/>
            <a:ext cx="12192000" cy="422776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①</a:t>
            </a:r>
            <a:r>
              <a:rPr lang="ja-JP" altLang="en-US" dirty="0"/>
              <a:t>授業</a:t>
            </a:r>
            <a:r>
              <a:rPr lang="ja-JP" altLang="en-US" dirty="0" smtClean="0"/>
              <a:t>の充実の加速要因（増やす）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ja-JP" altLang="en-US" sz="4000" dirty="0" smtClean="0"/>
              <a:t>直接要因：・授業内容を学生自身の関心事と繋がっている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　　　　　・授業時間のフル活用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　　　　　・課題指示のタイミング、分かりやすさ、等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　　　　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ja-JP" altLang="en-US" sz="4000" dirty="0" smtClean="0"/>
              <a:t>関接要因：・授業に対する教員の熱意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　　　　　・上達の実感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　　　　　・効果への信頼度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　　　　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2673" y="2481576"/>
            <a:ext cx="9144000" cy="1655762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7362911" y="1646195"/>
            <a:ext cx="2046668" cy="376927"/>
          </a:xfrm>
          <a:custGeom>
            <a:avLst/>
            <a:gdLst>
              <a:gd name="connsiteX0" fmla="*/ 0 w 2408349"/>
              <a:gd name="connsiteY0" fmla="*/ 141667 h 376927"/>
              <a:gd name="connsiteX1" fmla="*/ 154546 w 2408349"/>
              <a:gd name="connsiteY1" fmla="*/ 180304 h 376927"/>
              <a:gd name="connsiteX2" fmla="*/ 193183 w 2408349"/>
              <a:gd name="connsiteY2" fmla="*/ 206062 h 376927"/>
              <a:gd name="connsiteX3" fmla="*/ 296214 w 2408349"/>
              <a:gd name="connsiteY3" fmla="*/ 218940 h 376927"/>
              <a:gd name="connsiteX4" fmla="*/ 759853 w 2408349"/>
              <a:gd name="connsiteY4" fmla="*/ 244698 h 376927"/>
              <a:gd name="connsiteX5" fmla="*/ 837127 w 2408349"/>
              <a:gd name="connsiteY5" fmla="*/ 270456 h 376927"/>
              <a:gd name="connsiteX6" fmla="*/ 914400 w 2408349"/>
              <a:gd name="connsiteY6" fmla="*/ 334850 h 376927"/>
              <a:gd name="connsiteX7" fmla="*/ 978794 w 2408349"/>
              <a:gd name="connsiteY7" fmla="*/ 321971 h 376927"/>
              <a:gd name="connsiteX8" fmla="*/ 1056068 w 2408349"/>
              <a:gd name="connsiteY8" fmla="*/ 270456 h 376927"/>
              <a:gd name="connsiteX9" fmla="*/ 1094704 w 2408349"/>
              <a:gd name="connsiteY9" fmla="*/ 244698 h 376927"/>
              <a:gd name="connsiteX10" fmla="*/ 1133341 w 2408349"/>
              <a:gd name="connsiteY10" fmla="*/ 218940 h 376927"/>
              <a:gd name="connsiteX11" fmla="*/ 1210614 w 2408349"/>
              <a:gd name="connsiteY11" fmla="*/ 231819 h 376927"/>
              <a:gd name="connsiteX12" fmla="*/ 1455313 w 2408349"/>
              <a:gd name="connsiteY12" fmla="*/ 206062 h 376927"/>
              <a:gd name="connsiteX13" fmla="*/ 2086377 w 2408349"/>
              <a:gd name="connsiteY13" fmla="*/ 206062 h 376927"/>
              <a:gd name="connsiteX14" fmla="*/ 2150772 w 2408349"/>
              <a:gd name="connsiteY14" fmla="*/ 193183 h 376927"/>
              <a:gd name="connsiteX15" fmla="*/ 2189408 w 2408349"/>
              <a:gd name="connsiteY15" fmla="*/ 180304 h 376927"/>
              <a:gd name="connsiteX16" fmla="*/ 2292439 w 2408349"/>
              <a:gd name="connsiteY16" fmla="*/ 115909 h 376927"/>
              <a:gd name="connsiteX17" fmla="*/ 2331076 w 2408349"/>
              <a:gd name="connsiteY17" fmla="*/ 103031 h 376927"/>
              <a:gd name="connsiteX18" fmla="*/ 2369713 w 2408349"/>
              <a:gd name="connsiteY18" fmla="*/ 64394 h 376927"/>
              <a:gd name="connsiteX19" fmla="*/ 2408349 w 2408349"/>
              <a:gd name="connsiteY19" fmla="*/ 51515 h 376927"/>
              <a:gd name="connsiteX20" fmla="*/ 2369713 w 2408349"/>
              <a:gd name="connsiteY20" fmla="*/ 25757 h 376927"/>
              <a:gd name="connsiteX21" fmla="*/ 2343955 w 2408349"/>
              <a:gd name="connsiteY21" fmla="*/ 0 h 3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8349" h="376927">
                <a:moveTo>
                  <a:pt x="0" y="141667"/>
                </a:moveTo>
                <a:cubicBezTo>
                  <a:pt x="38625" y="148105"/>
                  <a:pt x="120530" y="157627"/>
                  <a:pt x="154546" y="180304"/>
                </a:cubicBezTo>
                <a:cubicBezTo>
                  <a:pt x="167425" y="188890"/>
                  <a:pt x="178250" y="201989"/>
                  <a:pt x="193183" y="206062"/>
                </a:cubicBezTo>
                <a:cubicBezTo>
                  <a:pt x="226574" y="215169"/>
                  <a:pt x="261815" y="215118"/>
                  <a:pt x="296214" y="218940"/>
                </a:cubicBezTo>
                <a:cubicBezTo>
                  <a:pt x="499464" y="241523"/>
                  <a:pt x="476866" y="233814"/>
                  <a:pt x="759853" y="244698"/>
                </a:cubicBezTo>
                <a:cubicBezTo>
                  <a:pt x="785611" y="253284"/>
                  <a:pt x="817928" y="251257"/>
                  <a:pt x="837127" y="270456"/>
                </a:cubicBezTo>
                <a:cubicBezTo>
                  <a:pt x="886708" y="320038"/>
                  <a:pt x="860608" y="298990"/>
                  <a:pt x="914400" y="334850"/>
                </a:cubicBezTo>
                <a:cubicBezTo>
                  <a:pt x="891731" y="402856"/>
                  <a:pt x="890226" y="381016"/>
                  <a:pt x="978794" y="321971"/>
                </a:cubicBezTo>
                <a:lnTo>
                  <a:pt x="1056068" y="270456"/>
                </a:lnTo>
                <a:lnTo>
                  <a:pt x="1094704" y="244698"/>
                </a:lnTo>
                <a:lnTo>
                  <a:pt x="1133341" y="218940"/>
                </a:lnTo>
                <a:cubicBezTo>
                  <a:pt x="1159099" y="223233"/>
                  <a:pt x="1184501" y="231819"/>
                  <a:pt x="1210614" y="231819"/>
                </a:cubicBezTo>
                <a:cubicBezTo>
                  <a:pt x="1365228" y="231819"/>
                  <a:pt x="1356608" y="230736"/>
                  <a:pt x="1455313" y="206062"/>
                </a:cubicBezTo>
                <a:cubicBezTo>
                  <a:pt x="1789257" y="214206"/>
                  <a:pt x="1853598" y="241873"/>
                  <a:pt x="2086377" y="206062"/>
                </a:cubicBezTo>
                <a:cubicBezTo>
                  <a:pt x="2108013" y="202734"/>
                  <a:pt x="2129536" y="198492"/>
                  <a:pt x="2150772" y="193183"/>
                </a:cubicBezTo>
                <a:cubicBezTo>
                  <a:pt x="2163942" y="189890"/>
                  <a:pt x="2176529" y="184597"/>
                  <a:pt x="2189408" y="180304"/>
                </a:cubicBezTo>
                <a:cubicBezTo>
                  <a:pt x="2230226" y="119077"/>
                  <a:pt x="2200482" y="146561"/>
                  <a:pt x="2292439" y="115909"/>
                </a:cubicBezTo>
                <a:lnTo>
                  <a:pt x="2331076" y="103031"/>
                </a:lnTo>
                <a:cubicBezTo>
                  <a:pt x="2343955" y="90152"/>
                  <a:pt x="2354558" y="74497"/>
                  <a:pt x="2369713" y="64394"/>
                </a:cubicBezTo>
                <a:cubicBezTo>
                  <a:pt x="2381008" y="56864"/>
                  <a:pt x="2408349" y="65090"/>
                  <a:pt x="2408349" y="51515"/>
                </a:cubicBezTo>
                <a:cubicBezTo>
                  <a:pt x="2408349" y="36037"/>
                  <a:pt x="2381800" y="35426"/>
                  <a:pt x="2369713" y="25757"/>
                </a:cubicBezTo>
                <a:cubicBezTo>
                  <a:pt x="2360232" y="18172"/>
                  <a:pt x="2352541" y="8586"/>
                  <a:pt x="234395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517" y="1358600"/>
            <a:ext cx="148145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858000"/>
            <a:ext cx="12192000" cy="4227761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/>
              <a:t>②授業の勢いにブレーキをかけている要因（取り除く）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ja-JP" altLang="en-US" sz="4000" dirty="0" smtClean="0"/>
              <a:t>直接要因：暑すぎる、寒すぎる、廊下がうるさい、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　　　　　教科書が無い、先生の声が聞こえない、等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関接</a:t>
            </a:r>
            <a:r>
              <a:rPr lang="ja-JP" altLang="en-US" sz="4000" dirty="0"/>
              <a:t>要因</a:t>
            </a:r>
            <a:r>
              <a:rPr lang="ja-JP" altLang="en-US" sz="4000" dirty="0" smtClean="0"/>
              <a:t>：・結果</a:t>
            </a:r>
            <a:r>
              <a:rPr lang="ja-JP" altLang="en-US" sz="4000" dirty="0"/>
              <a:t>軽視・方法</a:t>
            </a:r>
            <a:r>
              <a:rPr lang="ja-JP" altLang="en-US" sz="4000" dirty="0" smtClean="0"/>
              <a:t>重視　（教員）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　（「結果としてダメだったけど、頑張ったから良い！」）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</a:t>
            </a:r>
            <a:r>
              <a:rPr lang="ja-JP" altLang="en-US" sz="4000" dirty="0" smtClean="0"/>
              <a:t>　　　　　　　・変化</a:t>
            </a:r>
            <a:r>
              <a:rPr lang="ja-JP" altLang="en-US" sz="4000" dirty="0"/>
              <a:t>・進化・更新に対する</a:t>
            </a:r>
            <a:r>
              <a:rPr lang="ja-JP" altLang="en-US" sz="4000" dirty="0" smtClean="0"/>
              <a:t>不安（教員）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　　　　・惰性感（学生</a:t>
            </a:r>
            <a:r>
              <a:rPr lang="en-US" altLang="ja-JP" sz="4000" dirty="0" smtClean="0"/>
              <a:t>+</a:t>
            </a:r>
            <a:r>
              <a:rPr lang="ja-JP" altLang="en-US" sz="4000" dirty="0" smtClean="0"/>
              <a:t>教員）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　　</a:t>
            </a:r>
            <a:r>
              <a:rPr lang="ja-JP" altLang="en-US" sz="4000" dirty="0"/>
              <a:t> </a:t>
            </a:r>
            <a:r>
              <a:rPr lang="ja-JP" altLang="en-US" sz="4000" dirty="0" smtClean="0"/>
              <a:t>　　　  ・</a:t>
            </a:r>
            <a:r>
              <a:rPr lang="ja-JP" altLang="en-US" sz="4000" dirty="0"/>
              <a:t>動機の</a:t>
            </a:r>
            <a:r>
              <a:rPr lang="ja-JP" altLang="en-US" sz="4000" dirty="0" smtClean="0"/>
              <a:t>希薄化　（学生</a:t>
            </a:r>
            <a:r>
              <a:rPr lang="en-US" altLang="ja-JP" sz="4000" dirty="0" smtClean="0"/>
              <a:t>+</a:t>
            </a:r>
            <a:r>
              <a:rPr lang="ja-JP" altLang="en-US" sz="4000" dirty="0" smtClean="0"/>
              <a:t>教員）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</a:t>
            </a:r>
            <a:r>
              <a:rPr lang="ja-JP" altLang="en-US" sz="4000" dirty="0" smtClean="0"/>
              <a:t>　　　・</a:t>
            </a:r>
            <a:r>
              <a:rPr lang="ja-JP" altLang="en-US" sz="4000" dirty="0">
                <a:solidFill>
                  <a:srgbClr val="FF0000"/>
                </a:solidFill>
              </a:rPr>
              <a:t>疑問・悩み・感動の共有機会と仲間の</a:t>
            </a:r>
            <a:r>
              <a:rPr lang="ja-JP" altLang="en-US" sz="4000" dirty="0" smtClean="0">
                <a:solidFill>
                  <a:srgbClr val="FF0000"/>
                </a:solidFill>
              </a:rPr>
              <a:t>不足</a:t>
            </a:r>
            <a:r>
              <a:rPr lang="en-US" altLang="ja-JP" sz="4000" dirty="0" smtClean="0">
                <a:solidFill>
                  <a:srgbClr val="FF0000"/>
                </a:solidFill>
              </a:rPr>
              <a:t/>
            </a:r>
            <a:br>
              <a:rPr lang="en-US" altLang="ja-JP" sz="4000" dirty="0" smtClean="0">
                <a:solidFill>
                  <a:srgbClr val="FF0000"/>
                </a:solidFill>
              </a:rPr>
            </a:br>
            <a:r>
              <a:rPr lang="ja-JP" altLang="en-US" sz="4000" dirty="0">
                <a:solidFill>
                  <a:srgbClr val="FF0000"/>
                </a:solidFill>
              </a:rPr>
              <a:t>　</a:t>
            </a:r>
            <a:r>
              <a:rPr lang="ja-JP" altLang="en-US" sz="4000" dirty="0" smtClean="0">
                <a:solidFill>
                  <a:srgbClr val="FF0000"/>
                </a:solidFill>
              </a:rPr>
              <a:t>　　　　　　　（学生</a:t>
            </a:r>
            <a:r>
              <a:rPr lang="en-US" altLang="ja-JP" sz="4000" dirty="0" smtClean="0">
                <a:solidFill>
                  <a:srgbClr val="FF0000"/>
                </a:solidFill>
              </a:rPr>
              <a:t>+</a:t>
            </a:r>
            <a:r>
              <a:rPr lang="ja-JP" altLang="en-US" sz="4000" dirty="0" smtClean="0">
                <a:solidFill>
                  <a:srgbClr val="FF0000"/>
                </a:solidFill>
              </a:rPr>
              <a:t>教員）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 rot="10495613">
            <a:off x="12657" y="1535160"/>
            <a:ext cx="2046668" cy="376927"/>
          </a:xfrm>
          <a:custGeom>
            <a:avLst/>
            <a:gdLst>
              <a:gd name="connsiteX0" fmla="*/ 0 w 2408349"/>
              <a:gd name="connsiteY0" fmla="*/ 141667 h 376927"/>
              <a:gd name="connsiteX1" fmla="*/ 154546 w 2408349"/>
              <a:gd name="connsiteY1" fmla="*/ 180304 h 376927"/>
              <a:gd name="connsiteX2" fmla="*/ 193183 w 2408349"/>
              <a:gd name="connsiteY2" fmla="*/ 206062 h 376927"/>
              <a:gd name="connsiteX3" fmla="*/ 296214 w 2408349"/>
              <a:gd name="connsiteY3" fmla="*/ 218940 h 376927"/>
              <a:gd name="connsiteX4" fmla="*/ 759853 w 2408349"/>
              <a:gd name="connsiteY4" fmla="*/ 244698 h 376927"/>
              <a:gd name="connsiteX5" fmla="*/ 837127 w 2408349"/>
              <a:gd name="connsiteY5" fmla="*/ 270456 h 376927"/>
              <a:gd name="connsiteX6" fmla="*/ 914400 w 2408349"/>
              <a:gd name="connsiteY6" fmla="*/ 334850 h 376927"/>
              <a:gd name="connsiteX7" fmla="*/ 978794 w 2408349"/>
              <a:gd name="connsiteY7" fmla="*/ 321971 h 376927"/>
              <a:gd name="connsiteX8" fmla="*/ 1056068 w 2408349"/>
              <a:gd name="connsiteY8" fmla="*/ 270456 h 376927"/>
              <a:gd name="connsiteX9" fmla="*/ 1094704 w 2408349"/>
              <a:gd name="connsiteY9" fmla="*/ 244698 h 376927"/>
              <a:gd name="connsiteX10" fmla="*/ 1133341 w 2408349"/>
              <a:gd name="connsiteY10" fmla="*/ 218940 h 376927"/>
              <a:gd name="connsiteX11" fmla="*/ 1210614 w 2408349"/>
              <a:gd name="connsiteY11" fmla="*/ 231819 h 376927"/>
              <a:gd name="connsiteX12" fmla="*/ 1455313 w 2408349"/>
              <a:gd name="connsiteY12" fmla="*/ 206062 h 376927"/>
              <a:gd name="connsiteX13" fmla="*/ 2086377 w 2408349"/>
              <a:gd name="connsiteY13" fmla="*/ 206062 h 376927"/>
              <a:gd name="connsiteX14" fmla="*/ 2150772 w 2408349"/>
              <a:gd name="connsiteY14" fmla="*/ 193183 h 376927"/>
              <a:gd name="connsiteX15" fmla="*/ 2189408 w 2408349"/>
              <a:gd name="connsiteY15" fmla="*/ 180304 h 376927"/>
              <a:gd name="connsiteX16" fmla="*/ 2292439 w 2408349"/>
              <a:gd name="connsiteY16" fmla="*/ 115909 h 376927"/>
              <a:gd name="connsiteX17" fmla="*/ 2331076 w 2408349"/>
              <a:gd name="connsiteY17" fmla="*/ 103031 h 376927"/>
              <a:gd name="connsiteX18" fmla="*/ 2369713 w 2408349"/>
              <a:gd name="connsiteY18" fmla="*/ 64394 h 376927"/>
              <a:gd name="connsiteX19" fmla="*/ 2408349 w 2408349"/>
              <a:gd name="connsiteY19" fmla="*/ 51515 h 376927"/>
              <a:gd name="connsiteX20" fmla="*/ 2369713 w 2408349"/>
              <a:gd name="connsiteY20" fmla="*/ 25757 h 376927"/>
              <a:gd name="connsiteX21" fmla="*/ 2343955 w 2408349"/>
              <a:gd name="connsiteY21" fmla="*/ 0 h 3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8349" h="376927">
                <a:moveTo>
                  <a:pt x="0" y="141667"/>
                </a:moveTo>
                <a:cubicBezTo>
                  <a:pt x="38625" y="148105"/>
                  <a:pt x="120530" y="157627"/>
                  <a:pt x="154546" y="180304"/>
                </a:cubicBezTo>
                <a:cubicBezTo>
                  <a:pt x="167425" y="188890"/>
                  <a:pt x="178250" y="201989"/>
                  <a:pt x="193183" y="206062"/>
                </a:cubicBezTo>
                <a:cubicBezTo>
                  <a:pt x="226574" y="215169"/>
                  <a:pt x="261815" y="215118"/>
                  <a:pt x="296214" y="218940"/>
                </a:cubicBezTo>
                <a:cubicBezTo>
                  <a:pt x="499464" y="241523"/>
                  <a:pt x="476866" y="233814"/>
                  <a:pt x="759853" y="244698"/>
                </a:cubicBezTo>
                <a:cubicBezTo>
                  <a:pt x="785611" y="253284"/>
                  <a:pt x="817928" y="251257"/>
                  <a:pt x="837127" y="270456"/>
                </a:cubicBezTo>
                <a:cubicBezTo>
                  <a:pt x="886708" y="320038"/>
                  <a:pt x="860608" y="298990"/>
                  <a:pt x="914400" y="334850"/>
                </a:cubicBezTo>
                <a:cubicBezTo>
                  <a:pt x="891731" y="402856"/>
                  <a:pt x="890226" y="381016"/>
                  <a:pt x="978794" y="321971"/>
                </a:cubicBezTo>
                <a:lnTo>
                  <a:pt x="1056068" y="270456"/>
                </a:lnTo>
                <a:lnTo>
                  <a:pt x="1094704" y="244698"/>
                </a:lnTo>
                <a:lnTo>
                  <a:pt x="1133341" y="218940"/>
                </a:lnTo>
                <a:cubicBezTo>
                  <a:pt x="1159099" y="223233"/>
                  <a:pt x="1184501" y="231819"/>
                  <a:pt x="1210614" y="231819"/>
                </a:cubicBezTo>
                <a:cubicBezTo>
                  <a:pt x="1365228" y="231819"/>
                  <a:pt x="1356608" y="230736"/>
                  <a:pt x="1455313" y="206062"/>
                </a:cubicBezTo>
                <a:cubicBezTo>
                  <a:pt x="1789257" y="214206"/>
                  <a:pt x="1853598" y="241873"/>
                  <a:pt x="2086377" y="206062"/>
                </a:cubicBezTo>
                <a:cubicBezTo>
                  <a:pt x="2108013" y="202734"/>
                  <a:pt x="2129536" y="198492"/>
                  <a:pt x="2150772" y="193183"/>
                </a:cubicBezTo>
                <a:cubicBezTo>
                  <a:pt x="2163942" y="189890"/>
                  <a:pt x="2176529" y="184597"/>
                  <a:pt x="2189408" y="180304"/>
                </a:cubicBezTo>
                <a:cubicBezTo>
                  <a:pt x="2230226" y="119077"/>
                  <a:pt x="2200482" y="146561"/>
                  <a:pt x="2292439" y="115909"/>
                </a:cubicBezTo>
                <a:lnTo>
                  <a:pt x="2331076" y="103031"/>
                </a:lnTo>
                <a:cubicBezTo>
                  <a:pt x="2343955" y="90152"/>
                  <a:pt x="2354558" y="74497"/>
                  <a:pt x="2369713" y="64394"/>
                </a:cubicBezTo>
                <a:cubicBezTo>
                  <a:pt x="2381008" y="56864"/>
                  <a:pt x="2408349" y="65090"/>
                  <a:pt x="2408349" y="51515"/>
                </a:cubicBezTo>
                <a:cubicBezTo>
                  <a:pt x="2408349" y="36037"/>
                  <a:pt x="2381800" y="35426"/>
                  <a:pt x="2369713" y="25757"/>
                </a:cubicBezTo>
                <a:cubicBezTo>
                  <a:pt x="2360232" y="18172"/>
                  <a:pt x="2352541" y="8586"/>
                  <a:pt x="2343955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092" y="1445407"/>
            <a:ext cx="274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kumimoji="1" lang="ja-JP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先生が！</a:t>
            </a:r>
            <a:endParaRPr kumimoji="1" lang="ja-JP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5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9093" y="425003"/>
            <a:ext cx="12192000" cy="420495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>
                <a:solidFill>
                  <a:srgbClr val="FF0000"/>
                </a:solidFill>
              </a:rPr>
              <a:t>　　　　　　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　　　　　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29" y="278438"/>
            <a:ext cx="7141671" cy="628795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09093" y="4681632"/>
            <a:ext cx="24666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0" i="0" dirty="0" smtClean="0">
                <a:solidFill>
                  <a:srgbClr val="3E3E3E"/>
                </a:solidFill>
                <a:effectLst/>
                <a:latin typeface="Helvetica" panose="020B0604020202020204" pitchFamily="34" charset="0"/>
              </a:rPr>
              <a:t>MIT</a:t>
            </a:r>
            <a:r>
              <a:rPr lang="ja-JP" altLang="en-US" b="0" i="0" dirty="0" smtClean="0">
                <a:solidFill>
                  <a:srgbClr val="3E3E3E"/>
                </a:solidFill>
                <a:effectLst/>
                <a:latin typeface="Helvetica" panose="020B0604020202020204" pitchFamily="34" charset="0"/>
              </a:rPr>
              <a:t>（マサチューセッツ工科大学）の教授ダニエル・キム氏が提唱する、</a:t>
            </a:r>
            <a:endParaRPr lang="en-US" altLang="ja-JP" b="0" i="0" dirty="0" smtClean="0">
              <a:solidFill>
                <a:srgbClr val="3E3E3E"/>
              </a:solidFill>
              <a:effectLst/>
              <a:latin typeface="Helvetica" panose="020B0604020202020204" pitchFamily="34" charset="0"/>
            </a:endParaRPr>
          </a:p>
          <a:p>
            <a:r>
              <a:rPr lang="ja-JP" altLang="en-US" b="0" i="0" dirty="0" smtClean="0">
                <a:solidFill>
                  <a:srgbClr val="3E3E3E"/>
                </a:solidFill>
                <a:effectLst/>
                <a:latin typeface="Helvetica" panose="020B0604020202020204" pitchFamily="34" charset="0"/>
              </a:rPr>
              <a:t>組織の成功循環モデル</a:t>
            </a:r>
            <a:endParaRPr lang="en-US" altLang="ja-JP" b="0" i="0" dirty="0" smtClean="0">
              <a:solidFill>
                <a:srgbClr val="3E3E3E"/>
              </a:solidFill>
              <a:effectLst/>
              <a:latin typeface="Helvetica" panose="020B0604020202020204" pitchFamily="34" charset="0"/>
            </a:endParaRPr>
          </a:p>
          <a:p>
            <a:r>
              <a:rPr lang="ja-JP" altLang="en-US" dirty="0" smtClean="0">
                <a:solidFill>
                  <a:srgbClr val="3E3E3E"/>
                </a:solidFill>
                <a:latin typeface="Helvetica" panose="020B0604020202020204" pitchFamily="34" charset="0"/>
              </a:rPr>
              <a:t>（</a:t>
            </a:r>
            <a:r>
              <a:rPr lang="en-US" altLang="ja-JP" dirty="0" smtClean="0">
                <a:solidFill>
                  <a:srgbClr val="3E3E3E"/>
                </a:solidFill>
                <a:latin typeface="Helvetica" panose="020B0604020202020204" pitchFamily="34" charset="0"/>
                <a:hlinkClick r:id="rId3"/>
              </a:rPr>
              <a:t>http://164s.net/2279.html</a:t>
            </a:r>
            <a:r>
              <a:rPr lang="ja-JP" altLang="en-US" dirty="0" smtClean="0">
                <a:solidFill>
                  <a:srgbClr val="3E3E3E"/>
                </a:solidFill>
                <a:latin typeface="Helvetica" panose="020B0604020202020204" pitchFamily="34" charset="0"/>
              </a:rPr>
              <a:t>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35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悩み事など困った顔をする女子学生イラスト - 無料イラスト配布サイトマンガトッ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91" y="77020"/>
            <a:ext cx="2228850" cy="2228850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58223" y="3652870"/>
            <a:ext cx="9144000" cy="1655762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266" y="4309343"/>
            <a:ext cx="1603339" cy="238758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044" y="4382570"/>
            <a:ext cx="2436631" cy="2436631"/>
          </a:xfrm>
          <a:prstGeom prst="rect">
            <a:avLst/>
          </a:prstGeom>
        </p:spPr>
      </p:pic>
      <p:pic>
        <p:nvPicPr>
          <p:cNvPr id="3078" name="Picture 6" descr="商用無料】学生服の男子中学生・高校生のイラスト素材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63" y="1900902"/>
            <a:ext cx="3078649" cy="307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四方向矢印 11"/>
          <p:cNvSpPr/>
          <p:nvPr/>
        </p:nvSpPr>
        <p:spPr>
          <a:xfrm>
            <a:off x="3163567" y="2802997"/>
            <a:ext cx="4885729" cy="167775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 descr="学生（女子）のイラスト | 無料のフリー素材 イラストエイ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68" y="1662068"/>
            <a:ext cx="2164163" cy="29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左右矢印 13"/>
          <p:cNvSpPr/>
          <p:nvPr/>
        </p:nvSpPr>
        <p:spPr>
          <a:xfrm rot="19438704">
            <a:off x="6448449" y="5350171"/>
            <a:ext cx="2099256" cy="4872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右矢印 18"/>
          <p:cNvSpPr/>
          <p:nvPr/>
        </p:nvSpPr>
        <p:spPr>
          <a:xfrm rot="2528210">
            <a:off x="2613331" y="5125077"/>
            <a:ext cx="2494711" cy="4872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右矢印 19"/>
          <p:cNvSpPr/>
          <p:nvPr/>
        </p:nvSpPr>
        <p:spPr>
          <a:xfrm rot="19438704">
            <a:off x="2806283" y="1469547"/>
            <a:ext cx="2099256" cy="4872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左右矢印 20"/>
          <p:cNvSpPr/>
          <p:nvPr/>
        </p:nvSpPr>
        <p:spPr>
          <a:xfrm rot="2189894">
            <a:off x="6224868" y="1613226"/>
            <a:ext cx="2099256" cy="4872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31984" y="1067428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…………….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235549" y="5216932"/>
            <a:ext cx="4860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　「</a:t>
            </a:r>
            <a:r>
              <a:rPr lang="en-US" altLang="ja-JP" b="1" dirty="0" smtClean="0"/>
              <a:t>……….</a:t>
            </a:r>
            <a:r>
              <a:rPr lang="ja-JP" altLang="en-US" b="1" dirty="0" smtClean="0"/>
              <a:t>」</a:t>
            </a:r>
            <a:endParaRPr lang="ja-JP" altLang="en-US" b="1" dirty="0"/>
          </a:p>
        </p:txBody>
      </p:sp>
      <p:sp>
        <p:nvSpPr>
          <p:cNvPr id="25" name="雲形吹き出し 24"/>
          <p:cNvSpPr/>
          <p:nvPr/>
        </p:nvSpPr>
        <p:spPr>
          <a:xfrm>
            <a:off x="8514742" y="563860"/>
            <a:ext cx="3912197" cy="1475351"/>
          </a:xfrm>
          <a:prstGeom prst="cloudCallout">
            <a:avLst>
              <a:gd name="adj1" fmla="val -30676"/>
              <a:gd name="adj2" fmla="val 6838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吹き出し 25"/>
          <p:cNvSpPr/>
          <p:nvPr/>
        </p:nvSpPr>
        <p:spPr>
          <a:xfrm>
            <a:off x="2261464" y="5067743"/>
            <a:ext cx="1960776" cy="1340352"/>
          </a:xfrm>
          <a:prstGeom prst="wedgeRectCallout">
            <a:avLst>
              <a:gd name="adj1" fmla="val 120122"/>
              <a:gd name="adj2" fmla="val -111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吹き出し 27"/>
          <p:cNvSpPr/>
          <p:nvPr/>
        </p:nvSpPr>
        <p:spPr>
          <a:xfrm>
            <a:off x="166703" y="123140"/>
            <a:ext cx="3528812" cy="1521417"/>
          </a:xfrm>
          <a:prstGeom prst="wedgeRoundRectCallout">
            <a:avLst>
              <a:gd name="adj1" fmla="val 102029"/>
              <a:gd name="adj2" fmla="val 45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9819" y="289249"/>
            <a:ext cx="31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…….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7134" y="1713161"/>
            <a:ext cx="954107" cy="500344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ja-JP" altLang="en-US" sz="2500" b="1" dirty="0">
                <a:solidFill>
                  <a:srgbClr val="C00000"/>
                </a:solidFill>
              </a:rPr>
              <a:t>会話の内容が聞こえる位まで近くに行くと、会話がストップ！</a:t>
            </a:r>
            <a:endParaRPr kumimoji="1" lang="ja-JP" altLang="en-US" sz="2500" dirty="0"/>
          </a:p>
        </p:txBody>
      </p:sp>
      <p:pic>
        <p:nvPicPr>
          <p:cNvPr id="34" name="Picture 2" descr="画像 : 【閲覧注意】アイスを食べた猫 今までのかわいさがどこかにイッテしまうんだが・・・ - NAVER まと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467" y="5401598"/>
            <a:ext cx="969533" cy="12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 rot="972396">
            <a:off x="3141022" y="2009065"/>
            <a:ext cx="5314622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対面授業</a:t>
            </a:r>
            <a:r>
              <a:rPr lang="ja-JP" altLang="en-US" sz="3600" dirty="0" smtClean="0"/>
              <a:t>時にグループワークをやると、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先生が隣に立つと、学生同士の会話が減速する傾向がつよい。</a:t>
            </a:r>
            <a:endParaRPr kumimoji="1" lang="ja-JP" altLang="en-US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9446839" y="4179310"/>
            <a:ext cx="2728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対面授業では</a:t>
            </a:r>
            <a:r>
              <a:rPr lang="ja-JP" altLang="en-US" dirty="0"/>
              <a:t>、先生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r>
              <a:rPr lang="ja-JP" altLang="en-US" b="1" u="sng" dirty="0" smtClean="0"/>
              <a:t>物理的存在感</a:t>
            </a:r>
            <a:r>
              <a:rPr lang="ja-JP" altLang="en-US" dirty="0" smtClean="0"/>
              <a:t>が</a:t>
            </a:r>
            <a:r>
              <a:rPr lang="ja-JP" altLang="en-US" dirty="0"/>
              <a:t>高</a:t>
            </a:r>
            <a:r>
              <a:rPr lang="ja-JP" altLang="en-US" dirty="0" smtClean="0"/>
              <a:t>い。</a:t>
            </a:r>
            <a:endParaRPr lang="en-US" altLang="ja-JP" dirty="0"/>
          </a:p>
          <a:p>
            <a:r>
              <a:rPr lang="ja-JP" altLang="en-US" dirty="0" smtClean="0"/>
              <a:t>→これがプレッシャーになり、考えが止まるのでは？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9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7577" y="2781838"/>
            <a:ext cx="12192000" cy="420495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背景：大学</a:t>
            </a:r>
            <a:r>
              <a:rPr lang="en-US" altLang="ja-JP" dirty="0" smtClean="0"/>
              <a:t>1</a:t>
            </a:r>
            <a:r>
              <a:rPr lang="ja-JP" altLang="en-US" dirty="0" smtClean="0"/>
              <a:t>年生、２３人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健康栄養学科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電子書籍を使って全員同一図書で　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授業内英語読書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Reading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Quiz</a:t>
            </a:r>
            <a:r>
              <a:rPr kumimoji="1" lang="ja-JP" altLang="en-US" dirty="0" smtClean="0"/>
              <a:t>と図書の両方を使用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　　　　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251953"/>
            <a:ext cx="12192000" cy="601169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2020</a:t>
            </a:r>
            <a:r>
              <a:rPr lang="ja-JP" altLang="en-US" dirty="0" smtClean="0"/>
              <a:t>年度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読書と読後の小テスト：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個人ワーク→グループワークに変更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「個人でどれだけできるかが評価されるのは、大学まで。大学</a:t>
            </a:r>
            <a:r>
              <a:rPr lang="ja-JP" altLang="en-US" dirty="0"/>
              <a:t>以降</a:t>
            </a:r>
            <a:r>
              <a:rPr lang="ja-JP" altLang="en-US" dirty="0" smtClean="0"/>
              <a:t>は他人とどれだけ協力できるかが評価される。だから、グループで小テストの課題に取り組むのはずるくない。」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69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454</Words>
  <Application>Microsoft Office PowerPoint</Application>
  <PresentationFormat>ワイド画面</PresentationFormat>
  <Paragraphs>112</Paragraphs>
  <Slides>26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6" baseType="lpstr">
      <vt:lpstr>HGP創英角ｺﾞｼｯｸUB</vt:lpstr>
      <vt:lpstr>HGP創英角ﾎﾟｯﾌﾟ体</vt:lpstr>
      <vt:lpstr>HGS創英角ﾎﾟｯﾌﾟ体</vt:lpstr>
      <vt:lpstr>HG正楷書体-PRO</vt:lpstr>
      <vt:lpstr>ＭＳ Ｐゴシック</vt:lpstr>
      <vt:lpstr>Arial</vt:lpstr>
      <vt:lpstr>Calibri</vt:lpstr>
      <vt:lpstr>Calibri Light</vt:lpstr>
      <vt:lpstr>Helvetica</vt:lpstr>
      <vt:lpstr>Office テーマ</vt:lpstr>
      <vt:lpstr>「非対面授業の長所をMAXに活用！」  ～学生間の対談の質と量を向上させる ブレイクアウト・セッションの使い方～  尚絅学院大学（しょうけい） 総合人間科学群：サム　マーチー</vt:lpstr>
      <vt:lpstr>  非対面授業の2つの特徴  ①建物の立地条件の優位性・劣位性が無意味化  ②先生自身のIT活活用術が授業の 質・進行を前より大きく左右する</vt:lpstr>
      <vt:lpstr>     ①授業の充実度の加速要因（増やす）  ②授業の勢いにブレーキをかけている要  　因（取り除く）  　　  </vt:lpstr>
      <vt:lpstr>  ①授業の充実の加速要因（増やす） 　　直接要因：・授業内容を学生自身の関心事と繋がっている 　　　　　　　　　　・授業時間のフル活用 　　　　　　　　　　・課題指示のタイミング、分かりやすさ、等 　　　　　　　　 　　関接要因：・授業に対する教員の熱意 　　　　　　　　　　・上達の実感 　　　　　　　　　　・効果への信頼度 　　　　　　　　　　   </vt:lpstr>
      <vt:lpstr>②授業の勢いにブレーキをかけている要因（取り除く） 　直接要因：暑すぎる、寒すぎる、廊下がうるさい、 　　　　　　　　教科書が無い、先生の声が聞こえない、等 　　 　　関接要因：・結果軽視・方法重視　（教員） 　　　　（「結果としてダメだったけど、頑張ったから良い！」） 　　　　　　　　　・変化・進化・更新に対する不安（教員）　 　　　　　　　　　・惰性感（学生+教員） 　　　　　 　　　  ・動機の希薄化　（学生+教員） 　　　　　　　　・疑問・悩み・感動の共有機会と仲間の不足 　　　　　　　　（学生+教員）    　　  </vt:lpstr>
      <vt:lpstr>    　　　　　　　 　  　　　　　　　　　 </vt:lpstr>
      <vt:lpstr>PowerPoint プレゼンテーション</vt:lpstr>
      <vt:lpstr>   背景：大学1年生、２３人 　　　　健康栄養学科 　 　　　　電子書籍を使って全員同一図書で　　 　　　　授業内英語読書 　　　　 　　　　Reading Quizと図書の両方を使用 　　　　　　　　　 　　</vt:lpstr>
      <vt:lpstr>2020年度 読書と読後の小テスト： 個人ワーク→グループワークに変更  「個人でどれだけできるかが評価されるのは、大学まで。大学以降は他人とどれだけ協力できるかが評価される。だから、グループで小テストの課題に取り組むのはずるくない。」  </vt:lpstr>
      <vt:lpstr>Breakout Session（以降　「BOS」）の導入によって、10項目以上で、授業に活気が戻った。  そのうちの一つをシェアします。     </vt:lpstr>
      <vt:lpstr>   </vt:lpstr>
      <vt:lpstr>   </vt:lpstr>
      <vt:lpstr>   </vt:lpstr>
      <vt:lpstr>PowerPoint プレゼンテーション</vt:lpstr>
      <vt:lpstr>  →「この言葉はこの意味か！！！そっか。なるほど！」をリアルタイムで仲間と体験できる。   </vt:lpstr>
      <vt:lpstr> 　　　　　　　　　　 IT活用術は授業の質（と授業外の学び）を大きく左右する。</vt:lpstr>
      <vt:lpstr> 課題 ①クラスの全体像が見にくい →BOSの終了タイミングが掴みにくい →談話にエンジンがかからないグループ 　の発見に時間がかかる →BOS際中に沈黙があると、集団で深く考えているのか、ただだれも何も話していないのかが、分かりづらい。   </vt:lpstr>
      <vt:lpstr>  </vt:lpstr>
      <vt:lpstr>　</vt:lpstr>
      <vt:lpstr>　</vt:lpstr>
      <vt:lpstr>    リスニングの練習はLINEのビデオ機能を使うと、その都度、リスニング教材を作成 し、学生に即配信できる。 →・LINEならアクセスしやすい、 　 ・ユーザーフレンドリー 　 ・始めるまでの障害が低い 　 ・リスニングの学習時間増→資格試験 　　の点数もアップ（のはず、） </vt:lpstr>
      <vt:lpstr>　</vt:lpstr>
      <vt:lpstr>　</vt:lpstr>
      <vt:lpstr>E-Bookの使い方はLINEビデオで！ 百聞は一Short Explanation Videoに如かず</vt:lpstr>
      <vt:lpstr>②授業の勢いにブレーキをかけている要因（取り除く） 　直接要因：暑すぎる、寒すぎる、廊下がうるさい、 　　　　　　　　教科書が無い、先生の声が聞こえない、等 　　 　　関接要因：・結果軽視・方法重視　（教員） 　　　　（「結果としてダメだったけど、頑張ったから良い！」） 　　　　　　　　　・変化・進化・更新に対する不安（教員）　 　　　　　　　　　・惰性感（学生+教員） 　　　　　 　　　  ・動機の希薄化　（学生+教員） 　　　　　　　　・疑問・悩み・感動の共有機会と仲間の不足 　　　　　　　　（学生+教員）    　　  </vt:lpstr>
      <vt:lpstr>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「非対面授業の長所にも 目を向けよう！」 ～尚絅2.0を目指して～ </dc:title>
  <dc:creator>Windows ユーザー</dc:creator>
  <cp:lastModifiedBy>Windows ユーザー</cp:lastModifiedBy>
  <cp:revision>51</cp:revision>
  <dcterms:created xsi:type="dcterms:W3CDTF">2020-08-23T20:39:54Z</dcterms:created>
  <dcterms:modified xsi:type="dcterms:W3CDTF">2020-12-06T23:01:07Z</dcterms:modified>
  <cp:contentStatus/>
</cp:coreProperties>
</file>